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1" d="100"/>
          <a:sy n="131" d="100"/>
        </p:scale>
        <p:origin x="-104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CA"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A15EEAF-4752-A849-B02C-5D84ACE661B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4311881-D616-A640-99A1-570732DE627A}" type="datetimeFigureOut">
              <a:rPr lang="en-US" smtClean="0"/>
              <a:pPr/>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CA"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CA"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4311881-D616-A640-99A1-570732DE627A}" type="datetimeFigureOut">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CA"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4311881-D616-A640-99A1-570732DE627A}" type="datetimeFigureOut">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5EEAF-4752-A849-B02C-5D84ACE661B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4311881-D616-A640-99A1-570732DE627A}" type="datetimeFigureOut">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CA"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4311881-D616-A640-99A1-570732DE627A}" type="datetimeFigureOut">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A15EEAF-4752-A849-B02C-5D84ACE661B3}"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D4311881-D616-A640-99A1-570732DE627A}" type="datetimeFigureOut">
              <a:rPr lang="en-US" smtClean="0"/>
              <a:pPr/>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5EEAF-4752-A849-B02C-5D84ACE661B3}"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4311881-D616-A640-99A1-570732DE627A}" type="datetimeFigureOut">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5EEAF-4752-A849-B02C-5D84ACE661B3}"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4311881-D616-A640-99A1-570732DE627A}" type="datetimeFigureOut">
              <a:rPr lang="en-US" smtClean="0"/>
              <a:pPr/>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5EEAF-4752-A849-B02C-5D84ACE661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D4311881-D616-A640-99A1-570732DE627A}" type="datetimeFigureOut">
              <a:rPr lang="en-US" smtClean="0"/>
              <a:pPr/>
              <a:t>11/17/15</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DA15EEAF-4752-A849-B02C-5D84ACE661B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Nations</a:t>
            </a:r>
            <a:endParaRPr lang="en-US" dirty="0"/>
          </a:p>
        </p:txBody>
      </p:sp>
      <p:sp>
        <p:nvSpPr>
          <p:cNvPr id="3" name="Subtitle 2"/>
          <p:cNvSpPr>
            <a:spLocks noGrp="1"/>
          </p:cNvSpPr>
          <p:nvPr>
            <p:ph type="subTitle" idx="1"/>
          </p:nvPr>
        </p:nvSpPr>
        <p:spPr/>
        <p:txBody>
          <a:bodyPr/>
          <a:lstStyle/>
          <a:p>
            <a:r>
              <a:rPr lang="en-US" dirty="0" smtClean="0"/>
              <a:t>Stereotypes &amp; Myths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In A Name?</a:t>
            </a:r>
            <a:endParaRPr lang="en-US" dirty="0"/>
          </a:p>
        </p:txBody>
      </p:sp>
      <p:sp>
        <p:nvSpPr>
          <p:cNvPr id="3" name="Content Placeholder 2"/>
          <p:cNvSpPr>
            <a:spLocks noGrp="1"/>
          </p:cNvSpPr>
          <p:nvPr>
            <p:ph idx="1"/>
          </p:nvPr>
        </p:nvSpPr>
        <p:spPr>
          <a:xfrm>
            <a:off x="658813" y="2072710"/>
            <a:ext cx="7824788" cy="4180564"/>
          </a:xfrm>
        </p:spPr>
        <p:txBody>
          <a:bodyPr>
            <a:normAutofit fontScale="25000" lnSpcReduction="20000"/>
          </a:bodyPr>
          <a:lstStyle/>
          <a:p>
            <a:r>
              <a:rPr lang="en-US" sz="4800" dirty="0" smtClean="0">
                <a:latin typeface="Cambria"/>
              </a:rPr>
              <a:t>Aboriginal: a term defined in the Constitution Act of 1982 that refers to all indigenous people in Canada, including “Indians” (status and non-status), </a:t>
            </a:r>
            <a:r>
              <a:rPr lang="en-US" sz="4800" dirty="0" err="1" smtClean="0">
                <a:latin typeface="Cambria"/>
              </a:rPr>
              <a:t>Métis</a:t>
            </a:r>
            <a:r>
              <a:rPr lang="en-US" sz="4800" dirty="0" smtClean="0">
                <a:latin typeface="Cambria"/>
              </a:rPr>
              <a:t>, and Inuit people. More than one million people in Canada identified themselves as Aboriginal on the 2006 Census, and are the fastest growing population in Canada. </a:t>
            </a:r>
          </a:p>
          <a:p>
            <a:r>
              <a:rPr lang="en-US" sz="4800" dirty="0" smtClean="0">
                <a:latin typeface="Cambria"/>
              </a:rPr>
              <a:t>First Nations: the self-determined political and organizational unit of the Aboriginal community that has the power to negotiate, on a government-to-government basis, with BC and Canada. Currently, there are 615 First Nation communities, which represent more than 50 nations or cultural groups and 50 Aboriginal languages. This term does not have a legal definition but should be used instead of the term “Indian,” which is inaccurate, and offensive to many. </a:t>
            </a:r>
          </a:p>
          <a:p>
            <a:r>
              <a:rPr lang="en-US" sz="4800" dirty="0" smtClean="0">
                <a:latin typeface="Cambria"/>
              </a:rPr>
              <a:t>First Peoples refers to First Nations, </a:t>
            </a:r>
            <a:r>
              <a:rPr lang="en-US" sz="4800" dirty="0" err="1" smtClean="0">
                <a:latin typeface="Cambria"/>
              </a:rPr>
              <a:t>Métis</a:t>
            </a:r>
            <a:r>
              <a:rPr lang="en-US" sz="4800" dirty="0" smtClean="0">
                <a:latin typeface="Cambria"/>
              </a:rPr>
              <a:t>, and Inuit peoples in Canada, as well as indigenous peoples around the world. </a:t>
            </a:r>
          </a:p>
          <a:p>
            <a:r>
              <a:rPr lang="en-US" sz="4800" dirty="0" err="1" smtClean="0">
                <a:latin typeface="Cambria"/>
              </a:rPr>
              <a:t>Métis</a:t>
            </a:r>
            <a:r>
              <a:rPr lang="en-US" sz="4800" dirty="0" smtClean="0">
                <a:latin typeface="Cambria"/>
              </a:rPr>
              <a:t>: a person of French and Aboriginal ancestry belonging to or descended from the people who established themselves in the Red, Assiniboine, and Saskatchewan river valleys during the nineteenth century, forming a cultural group distinct from both European and Aboriginal peoples. The </a:t>
            </a:r>
            <a:r>
              <a:rPr lang="en-US" sz="4800" dirty="0" err="1" smtClean="0">
                <a:latin typeface="Cambria"/>
              </a:rPr>
              <a:t>Métis</a:t>
            </a:r>
            <a:r>
              <a:rPr lang="en-US" sz="4800" dirty="0" smtClean="0">
                <a:latin typeface="Cambria"/>
              </a:rPr>
              <a:t> were originally based around fur trade culture, when French and Scottish traders married First Nations women in the communities they traded with. The </a:t>
            </a:r>
            <a:r>
              <a:rPr lang="en-US" sz="4800" dirty="0" err="1" smtClean="0">
                <a:latin typeface="Cambria"/>
              </a:rPr>
              <a:t>Métis</a:t>
            </a:r>
            <a:r>
              <a:rPr lang="en-US" sz="4800" dirty="0" smtClean="0">
                <a:latin typeface="Cambria"/>
              </a:rPr>
              <a:t> created their own communities and cultural practices, distinct from that of the First Nations. This term has also come to mean anyone with First Nations mixed ancestry who self-identifies as </a:t>
            </a:r>
            <a:r>
              <a:rPr lang="en-US" sz="4800" dirty="0" err="1" smtClean="0">
                <a:latin typeface="Cambria"/>
              </a:rPr>
              <a:t>Métis</a:t>
            </a:r>
            <a:r>
              <a:rPr lang="en-US" sz="4800" dirty="0" smtClean="0">
                <a:latin typeface="Cambria"/>
              </a:rPr>
              <a:t>. </a:t>
            </a:r>
          </a:p>
          <a:p>
            <a:r>
              <a:rPr lang="en-US" sz="4800" dirty="0" smtClean="0">
                <a:latin typeface="Cambria"/>
              </a:rPr>
              <a:t>Inuit: Aboriginal peoples whose origins are different from people known as “North American Indians.” The Inuit generally live in northern Canada and Alaska. Inuit has, in recent years, replaced the term Eskimo. </a:t>
            </a:r>
          </a:p>
          <a:p>
            <a:r>
              <a:rPr lang="en-US" sz="4800" dirty="0" smtClean="0">
                <a:latin typeface="Cambria"/>
              </a:rPr>
              <a:t>Indian: a term used historically to describe the first inhabitants of North and South America and used to define indigenous people under the Indian Act. The term has generally been replaced by Aboriginal peoples, as defined in the Constitution Act of 1982.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830690" y="1278832"/>
            <a:ext cx="5952203" cy="4247317"/>
          </a:xfrm>
          <a:prstGeom prst="rect">
            <a:avLst/>
          </a:prstGeom>
          <a:noFill/>
        </p:spPr>
        <p:txBody>
          <a:bodyPr wrap="square" rtlCol="0">
            <a:spAutoFit/>
          </a:bodyPr>
          <a:lstStyle/>
          <a:p>
            <a:endParaRPr lang="en-US" dirty="0" smtClean="0"/>
          </a:p>
          <a:p>
            <a:pPr lvl="0">
              <a:buFont typeface="Wingdings" charset="2"/>
              <a:buChar char="u"/>
            </a:pPr>
            <a:r>
              <a:rPr lang="en-US" dirty="0"/>
              <a:t>Historically, the relationships between First Nations and other Canadians have been unequal and damaging, but today Canadians have the opportunity to build a new relationship through the reconciliation process.</a:t>
            </a:r>
            <a:r>
              <a:rPr lang="en-US" dirty="0" smtClean="0"/>
              <a:t> </a:t>
            </a:r>
            <a:endParaRPr lang="en-US" dirty="0" smtClean="0"/>
          </a:p>
          <a:p>
            <a:pPr lvl="0">
              <a:buFont typeface="Wingdings" charset="2"/>
              <a:buChar char="u"/>
            </a:pPr>
            <a:endParaRPr lang="en-US" dirty="0" smtClean="0"/>
          </a:p>
          <a:p>
            <a:pPr lvl="0">
              <a:buFont typeface="Wingdings" charset="2"/>
              <a:buChar char="u"/>
            </a:pPr>
            <a:endParaRPr lang="en-US" dirty="0" smtClean="0"/>
          </a:p>
          <a:p>
            <a:pPr lvl="0"/>
            <a:endParaRPr lang="en-US" dirty="0" smtClean="0"/>
          </a:p>
          <a:p>
            <a:pPr lvl="0"/>
            <a:endParaRPr lang="en-US" dirty="0" smtClean="0"/>
          </a:p>
          <a:p>
            <a:pPr lvl="0"/>
            <a:endParaRPr lang="en-US" dirty="0" smtClean="0"/>
          </a:p>
          <a:p>
            <a:pPr lvl="0">
              <a:buFont typeface="Wingdings" charset="2"/>
              <a:buChar char="u"/>
            </a:pPr>
            <a:r>
              <a:rPr lang="en-US" dirty="0"/>
              <a:t>To renew relationships between First Nations and other Canadians, there needs to be an understanding and acknowledgement of the injustices of the past, and a commitment to build a relationship of mutual respect.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2937325" y="2673515"/>
            <a:ext cx="5593519" cy="923330"/>
          </a:xfrm>
          <a:prstGeom prst="rect">
            <a:avLst/>
          </a:prstGeom>
        </p:spPr>
        <p:txBody>
          <a:bodyPr wrap="square">
            <a:spAutoFit/>
          </a:bodyPr>
          <a:lstStyle/>
          <a:p>
            <a:pPr>
              <a:buFont typeface="Wingdings" charset="2"/>
              <a:buChar char="u"/>
            </a:pPr>
            <a:r>
              <a:rPr lang="en-US" dirty="0"/>
              <a:t>What are some common stereotypes about First Nations, and mistaken beliefs about First Nations people that are commonly held by some Canadians?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956713" y="2598728"/>
            <a:ext cx="5583827" cy="1754327"/>
          </a:xfrm>
          <a:prstGeom prst="rect">
            <a:avLst/>
          </a:prstGeom>
          <a:noFill/>
        </p:spPr>
        <p:txBody>
          <a:bodyPr wrap="square" rtlCol="0">
            <a:spAutoFit/>
          </a:bodyPr>
          <a:lstStyle/>
          <a:p>
            <a:r>
              <a:rPr lang="en-US" dirty="0"/>
              <a:t> </a:t>
            </a:r>
          </a:p>
          <a:p>
            <a:r>
              <a:rPr lang="en-US" dirty="0"/>
              <a:t> </a:t>
            </a:r>
          </a:p>
          <a:p>
            <a:pPr>
              <a:buFont typeface="Wingdings" charset="2"/>
              <a:buChar char="u"/>
            </a:pPr>
            <a:r>
              <a:rPr lang="en-US" dirty="0"/>
              <a:t>What do these stereotypes and myths say about the relationships between First Nations and other Canadians?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200" b="1" dirty="0" smtClean="0"/>
              <a:t>What is the difference between the meanings of “stereotype” and “prejudice” as explained in the video? </a:t>
            </a:r>
            <a:endParaRPr lang="en-US" sz="2200" b="1" dirty="0"/>
          </a:p>
        </p:txBody>
      </p:sp>
      <p:sp>
        <p:nvSpPr>
          <p:cNvPr id="3" name="Content Placeholder 2"/>
          <p:cNvSpPr>
            <a:spLocks noGrp="1"/>
          </p:cNvSpPr>
          <p:nvPr>
            <p:ph idx="1"/>
          </p:nvPr>
        </p:nvSpPr>
        <p:spPr>
          <a:xfrm>
            <a:off x="843390" y="2286001"/>
            <a:ext cx="7640210" cy="3715204"/>
          </a:xfrm>
        </p:spPr>
        <p:txBody>
          <a:bodyPr>
            <a:normAutofit/>
          </a:bodyPr>
          <a:lstStyle/>
          <a:p>
            <a:r>
              <a:rPr lang="en-US" sz="3200" b="1" dirty="0" smtClean="0"/>
              <a:t>stereotype: </a:t>
            </a:r>
            <a:r>
              <a:rPr lang="en-US" sz="3200" i="1" dirty="0" smtClean="0"/>
              <a:t>generalizations about a group; beliefs about the characteristics of groups; can be positive or negative</a:t>
            </a:r>
            <a:r>
              <a:rPr lang="en-US" sz="3200" i="1" dirty="0" smtClean="0"/>
              <a:t>;</a:t>
            </a:r>
          </a:p>
          <a:p>
            <a:r>
              <a:rPr lang="en-US" sz="3200" i="1" dirty="0" smtClean="0"/>
              <a:t> </a:t>
            </a:r>
            <a:r>
              <a:rPr lang="en-US" sz="3200" b="1" dirty="0" smtClean="0"/>
              <a:t>prejudice: </a:t>
            </a:r>
            <a:r>
              <a:rPr lang="en-US" sz="3200" i="1" dirty="0" smtClean="0"/>
              <a:t>implies a negative emotional response to a group</a:t>
            </a:r>
            <a:r>
              <a:rPr lang="en-US" sz="3200" dirty="0" smtClean="0"/>
              <a:t>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500" b="1" dirty="0" smtClean="0"/>
              <a:t>How can cultural stereotypes affect First Nations people? </a:t>
            </a:r>
            <a:r>
              <a:rPr lang="en-US" sz="2500" dirty="0" smtClean="0"/>
              <a:t> </a:t>
            </a:r>
            <a:endParaRPr lang="en-US" sz="2500" dirty="0"/>
          </a:p>
        </p:txBody>
      </p:sp>
      <p:sp>
        <p:nvSpPr>
          <p:cNvPr id="3" name="Content Placeholder 2"/>
          <p:cNvSpPr>
            <a:spLocks noGrp="1"/>
          </p:cNvSpPr>
          <p:nvPr>
            <p:ph idx="1"/>
          </p:nvPr>
        </p:nvSpPr>
        <p:spPr>
          <a:xfrm>
            <a:off x="658813" y="2286000"/>
            <a:ext cx="7824787" cy="3840163"/>
          </a:xfrm>
        </p:spPr>
        <p:txBody>
          <a:bodyPr>
            <a:normAutofit/>
          </a:bodyPr>
          <a:lstStyle/>
          <a:p>
            <a:r>
              <a:rPr lang="en-US" sz="2500" i="1" dirty="0" smtClean="0"/>
              <a:t>part of our identity is how others see us, so stereotypical perceptions can affect the identity of First Nations people;</a:t>
            </a:r>
            <a:r>
              <a:rPr lang="en-US" sz="2500" i="1" dirty="0" smtClean="0"/>
              <a:t> </a:t>
            </a:r>
          </a:p>
          <a:p>
            <a:r>
              <a:rPr lang="en-US" sz="2500" i="1" dirty="0" smtClean="0"/>
              <a:t>may </a:t>
            </a:r>
            <a:r>
              <a:rPr lang="en-US" sz="2500" i="1" dirty="0" smtClean="0"/>
              <a:t>cause people to distance themselves from their culture and adopt the mainstream culture</a:t>
            </a:r>
            <a:r>
              <a:rPr lang="en-US" sz="2500" i="1" dirty="0" smtClean="0"/>
              <a:t>;</a:t>
            </a:r>
          </a:p>
          <a:p>
            <a:r>
              <a:rPr lang="en-US" sz="2500" i="1" dirty="0" smtClean="0"/>
              <a:t> </a:t>
            </a:r>
            <a:r>
              <a:rPr lang="en-US" sz="2500" i="1" dirty="0" smtClean="0"/>
              <a:t>may cause confusion of identity and impact on self-esteem;</a:t>
            </a:r>
            <a:r>
              <a:rPr lang="en-US" sz="2500" i="1" dirty="0" smtClean="0"/>
              <a:t> </a:t>
            </a:r>
          </a:p>
          <a:p>
            <a:r>
              <a:rPr lang="en-US" sz="2500" i="1" dirty="0" smtClean="0"/>
              <a:t>for </a:t>
            </a:r>
            <a:r>
              <a:rPr lang="en-US" sz="2500" i="1" dirty="0" smtClean="0"/>
              <a:t>older generations may have affected them in a more traumatic, internalized way</a:t>
            </a:r>
            <a:r>
              <a:rPr lang="en-US" sz="2500" dirty="0" smtClean="0"/>
              <a:t> </a:t>
            </a:r>
            <a:endParaRPr lang="en-US" sz="25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b="1" dirty="0" smtClean="0"/>
              <a:t>What suggestions are given in the video about why non-First Nations may perpetuate the stereotypes? </a:t>
            </a:r>
            <a:endParaRPr lang="en-US" sz="2200" b="1" dirty="0"/>
          </a:p>
        </p:txBody>
      </p:sp>
      <p:sp>
        <p:nvSpPr>
          <p:cNvPr id="3" name="Content Placeholder 2"/>
          <p:cNvSpPr>
            <a:spLocks noGrp="1"/>
          </p:cNvSpPr>
          <p:nvPr>
            <p:ph idx="1"/>
          </p:nvPr>
        </p:nvSpPr>
        <p:spPr>
          <a:xfrm>
            <a:off x="533177" y="2286000"/>
            <a:ext cx="8084915" cy="3840163"/>
          </a:xfrm>
        </p:spPr>
        <p:txBody>
          <a:bodyPr>
            <a:normAutofit/>
          </a:bodyPr>
          <a:lstStyle/>
          <a:p>
            <a:r>
              <a:rPr lang="en-US" sz="3200" i="1" dirty="0" smtClean="0"/>
              <a:t>they are repeating beliefs that have been exposed to in the media and society;</a:t>
            </a:r>
            <a:r>
              <a:rPr lang="en-US" sz="3200" i="1" dirty="0" smtClean="0"/>
              <a:t> </a:t>
            </a:r>
          </a:p>
          <a:p>
            <a:r>
              <a:rPr lang="en-US" sz="3200" i="1" dirty="0" smtClean="0"/>
              <a:t>they </a:t>
            </a:r>
            <a:r>
              <a:rPr lang="en-US" sz="3200" i="1" dirty="0" smtClean="0"/>
              <a:t>have a lack of knowledge about First Nations people and culture</a:t>
            </a:r>
            <a:r>
              <a:rPr lang="en-US" sz="3200" dirty="0" smtClean="0"/>
              <a:t>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200" b="1" dirty="0" smtClean="0"/>
              <a:t>What other media or societal negative stereotypes about First Nations people are there? </a:t>
            </a:r>
            <a:endParaRPr lang="en-US" sz="2200" b="1" dirty="0"/>
          </a:p>
        </p:txBody>
      </p:sp>
      <p:sp>
        <p:nvSpPr>
          <p:cNvPr id="3" name="Content Placeholder 2"/>
          <p:cNvSpPr>
            <a:spLocks noGrp="1"/>
          </p:cNvSpPr>
          <p:nvPr>
            <p:ph idx="1"/>
          </p:nvPr>
        </p:nvSpPr>
        <p:spPr>
          <a:xfrm>
            <a:off x="658813" y="2286000"/>
            <a:ext cx="7824787" cy="3840163"/>
          </a:xfrm>
        </p:spPr>
        <p:txBody>
          <a:bodyPr>
            <a:normAutofit/>
          </a:bodyPr>
          <a:lstStyle/>
          <a:p>
            <a:r>
              <a:rPr lang="en-US" sz="3200" i="1" dirty="0" smtClean="0"/>
              <a:t>names </a:t>
            </a:r>
            <a:r>
              <a:rPr lang="en-US" sz="3200" i="1" dirty="0" smtClean="0"/>
              <a:t>of sports teams;</a:t>
            </a:r>
            <a:r>
              <a:rPr lang="en-US" sz="3200" i="1" dirty="0" smtClean="0"/>
              <a:t> </a:t>
            </a:r>
          </a:p>
          <a:p>
            <a:r>
              <a:rPr lang="en-US" sz="3200" i="1" dirty="0" smtClean="0"/>
              <a:t>portrayal </a:t>
            </a:r>
            <a:r>
              <a:rPr lang="en-US" sz="3200" i="1" dirty="0" smtClean="0"/>
              <a:t>of Aboriginal people in the news – drunk, lazy, unemployed</a:t>
            </a:r>
            <a:r>
              <a:rPr lang="en-US" sz="3200" i="1" dirty="0" smtClean="0"/>
              <a:t>;</a:t>
            </a:r>
          </a:p>
          <a:p>
            <a:r>
              <a:rPr lang="en-US" sz="3200" i="1" dirty="0" smtClean="0"/>
              <a:t> </a:t>
            </a:r>
            <a:r>
              <a:rPr lang="en-US" sz="3200" i="1" dirty="0" smtClean="0"/>
              <a:t>portrayals of the “Indian Princess” and the “Brave Warrior</a:t>
            </a:r>
            <a:r>
              <a:rPr lang="en-US" sz="3200" dirty="0" smtClean="0"/>
              <a:t>”</a:t>
            </a:r>
            <a:r>
              <a:rPr lang="en-US" sz="3200" i="1" dirty="0" smtClean="0"/>
              <a:t>;</a:t>
            </a:r>
            <a:r>
              <a:rPr lang="en-US" sz="3200" i="1" dirty="0" smtClean="0"/>
              <a:t> </a:t>
            </a:r>
          </a:p>
          <a:p>
            <a:r>
              <a:rPr lang="en-US" sz="3200" i="1" dirty="0" smtClean="0"/>
              <a:t>images </a:t>
            </a:r>
            <a:r>
              <a:rPr lang="en-US" sz="3200" i="1" dirty="0" smtClean="0"/>
              <a:t>of </a:t>
            </a:r>
            <a:r>
              <a:rPr lang="en-US" sz="3200" i="1" dirty="0" err="1" smtClean="0"/>
              <a:t>tipis</a:t>
            </a:r>
            <a:r>
              <a:rPr lang="en-US" sz="3200" dirty="0" smtClean="0"/>
              <a:t> </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69467" y="2702348"/>
            <a:ext cx="5903732" cy="1340467"/>
          </a:xfrm>
        </p:spPr>
        <p:txBody>
          <a:bodyPr/>
          <a:lstStyle/>
          <a:p>
            <a:pPr algn="ctr"/>
            <a:r>
              <a:rPr lang="en-US" sz="2000" b="1" dirty="0" smtClean="0"/>
              <a:t>Are there any positive stereotypes of First Nations people? </a:t>
            </a:r>
            <a:endParaRPr lang="en-US" sz="2000" b="1"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49</TotalTime>
  <Words>723</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Codex</vt:lpstr>
      <vt:lpstr>First Nations</vt:lpstr>
      <vt:lpstr>Slide 2</vt:lpstr>
      <vt:lpstr>Slide 3</vt:lpstr>
      <vt:lpstr>Slide 4</vt:lpstr>
      <vt:lpstr>What is the difference between the meanings of “stereotype” and “prejudice” as explained in the video? </vt:lpstr>
      <vt:lpstr>How can cultural stereotypes affect First Nations people?  </vt:lpstr>
      <vt:lpstr>What suggestions are given in the video about why non-First Nations may perpetuate the stereotypes? </vt:lpstr>
      <vt:lpstr>What other media or societal negative stereotypes about First Nations people are there? </vt:lpstr>
      <vt:lpstr>Are there any positive stereotypes of First Nations people? </vt:lpstr>
      <vt:lpstr>What’s In A Name?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Nations</dc:title>
  <dc:creator>Vanessa</dc:creator>
  <cp:lastModifiedBy>Vanessa</cp:lastModifiedBy>
  <cp:revision>2</cp:revision>
  <dcterms:created xsi:type="dcterms:W3CDTF">2015-11-17T22:47:46Z</dcterms:created>
  <dcterms:modified xsi:type="dcterms:W3CDTF">2015-11-17T22:56:44Z</dcterms:modified>
</cp:coreProperties>
</file>