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3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20" d="100"/>
          <a:sy n="120" d="100"/>
        </p:scale>
        <p:origin x="-71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7EDF46-FF2A-A14B-8C6F-BD1288C121FA}" type="datetimeFigureOut">
              <a:rPr lang="en-US" smtClean="0"/>
              <a:t>9/28/15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9742C2-1BD8-724B-BF6C-A118A8081A2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564F6D3E-B9DE-AD48-9BC2-F5090640A968}" type="slidenum">
              <a:rPr lang="en-US">
                <a:latin typeface="Arial" charset="0"/>
              </a:rPr>
              <a:pPr/>
              <a:t>4</a:t>
            </a:fld>
            <a:endParaRPr lang="en-US">
              <a:latin typeface="Arial" charset="0"/>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CA"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3D13C268-138D-5D4B-B413-9BAE588F7842}" type="datetimeFigureOut">
              <a:rPr lang="en-US" smtClean="0"/>
              <a:t>9/28/15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FABB4-693A-C348-9666-D9C22851B58E}"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CA"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3D13C268-138D-5D4B-B413-9BAE588F7842}" type="datetimeFigureOut">
              <a:rPr lang="en-US" smtClean="0"/>
              <a:t>9/28/15</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549FABB4-693A-C348-9666-D9C22851B5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CA"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ct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3D13C268-138D-5D4B-B413-9BAE588F7842}" type="datetimeFigureOut">
              <a:rPr lang="en-US" smtClean="0"/>
              <a:t>9/28/15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FABB4-693A-C348-9666-D9C22851B58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3D13C268-138D-5D4B-B413-9BAE588F7842}" type="datetimeFigureOut">
              <a:rPr lang="en-US" smtClean="0"/>
              <a:t>9/28/15</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549FABB4-693A-C348-9666-D9C22851B58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3D13C268-138D-5D4B-B413-9BAE588F7842}" type="datetimeFigureOut">
              <a:rPr lang="en-US" smtClean="0"/>
              <a:t>9/28/15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FABB4-693A-C348-9666-D9C22851B58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CA"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3D13C268-138D-5D4B-B413-9BAE588F7842}" type="datetimeFigureOut">
              <a:rPr lang="en-US" smtClean="0"/>
              <a:t>9/28/15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FABB4-693A-C348-9666-D9C22851B58E}"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3D13C268-138D-5D4B-B413-9BAE588F7842}" type="datetimeFigureOut">
              <a:rPr lang="en-US" smtClean="0"/>
              <a:t>9/28/15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FABB4-693A-C348-9666-D9C22851B5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CA"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3D13C268-138D-5D4B-B413-9BAE588F7842}" type="datetimeFigureOut">
              <a:rPr lang="en-US" smtClean="0"/>
              <a:t>9/28/15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FABB4-693A-C348-9666-D9C22851B58E}"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CA"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6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2AAB499-F5DE-4BE5-BB26-90CC428051F7}" type="datetime1">
              <a:rPr lang="en-US"/>
              <a:pPr/>
              <a:t>9/28/15</a:t>
            </a:fld>
            <a:endParaRPr/>
          </a:p>
        </p:txBody>
      </p:sp>
      <p:sp>
        <p:nvSpPr>
          <p:cNvPr id="5" name="Footer Placeholder 4"/>
          <p:cNvSpPr>
            <a:spLocks noGrp="1"/>
          </p:cNvSpPr>
          <p:nvPr>
            <p:ph type="ftr" sz="quarter" idx="11"/>
          </p:nvPr>
        </p:nvSpPr>
        <p:spPr/>
        <p:txBody>
          <a:bodyPr/>
          <a:lstStyle/>
          <a:p>
            <a:r>
              <a:rPr/>
              <a:t>Sample footer text</a:t>
            </a:r>
          </a:p>
        </p:txBody>
      </p:sp>
      <p:sp>
        <p:nvSpPr>
          <p:cNvPr id="6" name="Slide Number Placeholder 5"/>
          <p:cNvSpPr>
            <a:spLocks noGrp="1"/>
          </p:cNvSpPr>
          <p:nvPr>
            <p:ph type="sldNum" sz="quarter" idx="12"/>
          </p:nvPr>
        </p:nvSpPr>
        <p:spPr/>
        <p:txBody>
          <a:bodyPr/>
          <a:lstStyle/>
          <a:p>
            <a:fld id="{EBF5CD18-686B-47A9-AFD5-66CE5FA52A66}"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CA"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3D13C268-138D-5D4B-B413-9BAE588F7842}" type="datetimeFigureOut">
              <a:rPr lang="en-US" smtClean="0"/>
              <a:t>9/28/15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FABB4-693A-C348-9666-D9C22851B58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3D13C268-138D-5D4B-B413-9BAE588F7842}" type="datetimeFigureOut">
              <a:rPr lang="en-US" smtClean="0"/>
              <a:t>9/28/15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9FABB4-693A-C348-9666-D9C22851B5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3D13C268-138D-5D4B-B413-9BAE588F7842}" type="datetimeFigureOut">
              <a:rPr lang="en-US" smtClean="0"/>
              <a:t>9/28/15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9FABB4-693A-C348-9666-D9C22851B58E}"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3D13C268-138D-5D4B-B413-9BAE588F7842}" type="datetimeFigureOut">
              <a:rPr lang="en-US" smtClean="0"/>
              <a:t>9/28/15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9FABB4-693A-C348-9666-D9C22851B58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CA"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20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3D13C268-138D-5D4B-B413-9BAE588F7842}" type="datetimeFigureOut">
              <a:rPr lang="en-US" smtClean="0"/>
              <a:t>9/28/15</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549FABB4-693A-C348-9666-D9C22851B58E}"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CA"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3D13C268-138D-5D4B-B413-9BAE588F7842}" type="datetimeFigureOut">
              <a:rPr lang="en-US" smtClean="0"/>
              <a:t>9/28/15</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549FABB4-693A-C348-9666-D9C22851B58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jpeg"/><Relationship Id="rId3"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jpeg"/><Relationship Id="rId3"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Macbeth	</a:t>
            </a:r>
            <a:endParaRPr lang="en-US" dirty="0"/>
          </a:p>
        </p:txBody>
      </p:sp>
      <p:sp>
        <p:nvSpPr>
          <p:cNvPr id="3" name="Subtitle 2"/>
          <p:cNvSpPr>
            <a:spLocks noGrp="1"/>
          </p:cNvSpPr>
          <p:nvPr>
            <p:ph type="subTitle" idx="1"/>
          </p:nvPr>
        </p:nvSpPr>
        <p:spPr/>
        <p:txBody>
          <a:bodyPr/>
          <a:lstStyle/>
          <a:p>
            <a:r>
              <a:rPr lang="en-US" dirty="0" smtClean="0"/>
              <a:t>The Scottish Play</a:t>
            </a:r>
          </a:p>
          <a:p>
            <a:r>
              <a:rPr lang="en-US" dirty="0" smtClean="0"/>
              <a:t>A Tragedy by William Shakespeare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Tragic Hero</a:t>
            </a:r>
            <a:endParaRPr lang="en-US" dirty="0"/>
          </a:p>
        </p:txBody>
      </p:sp>
      <p:sp>
        <p:nvSpPr>
          <p:cNvPr id="3" name="Content Placeholder 2"/>
          <p:cNvSpPr>
            <a:spLocks noGrp="1"/>
          </p:cNvSpPr>
          <p:nvPr>
            <p:ph idx="1"/>
          </p:nvPr>
        </p:nvSpPr>
        <p:spPr/>
        <p:txBody>
          <a:bodyPr>
            <a:normAutofit fontScale="92500" lnSpcReduction="20000"/>
          </a:bodyPr>
          <a:lstStyle/>
          <a:p>
            <a:pPr marL="411480" fontAlgn="auto">
              <a:lnSpc>
                <a:spcPct val="80000"/>
              </a:lnSpc>
              <a:spcAft>
                <a:spcPts val="0"/>
              </a:spcAft>
              <a:buFont typeface="Wingdings"/>
              <a:buChar char=""/>
              <a:defRPr/>
            </a:pPr>
            <a:r>
              <a:rPr lang="en-US" dirty="0" smtClean="0">
                <a:solidFill>
                  <a:schemeClr val="bg2">
                    <a:lumMod val="90000"/>
                    <a:lumOff val="10000"/>
                  </a:schemeClr>
                </a:solidFill>
              </a:rPr>
              <a:t>1. a leader in his society, exemplifying both the good and bad elements of that society ('a person neither wholly good nor bad').</a:t>
            </a:r>
          </a:p>
          <a:p>
            <a:pPr marL="411480" fontAlgn="auto">
              <a:lnSpc>
                <a:spcPct val="80000"/>
              </a:lnSpc>
              <a:spcAft>
                <a:spcPts val="0"/>
              </a:spcAft>
              <a:buFont typeface="Wingdings"/>
              <a:buChar char=""/>
              <a:defRPr/>
            </a:pPr>
            <a:r>
              <a:rPr lang="en-US" dirty="0" smtClean="0">
                <a:solidFill>
                  <a:schemeClr val="bg2">
                    <a:lumMod val="90000"/>
                    <a:lumOff val="10000"/>
                  </a:schemeClr>
                </a:solidFill>
              </a:rPr>
              <a:t>2. disclosed to the audience at the height of his prosperity, power, and influence in that social group so that his fall from its </a:t>
            </a:r>
            <a:r>
              <a:rPr lang="en-US" dirty="0" err="1" smtClean="0">
                <a:solidFill>
                  <a:schemeClr val="bg2">
                    <a:lumMod val="90000"/>
                    <a:lumOff val="10000"/>
                  </a:schemeClr>
                </a:solidFill>
              </a:rPr>
              <a:t>favour</a:t>
            </a:r>
            <a:r>
              <a:rPr lang="en-US" dirty="0" smtClean="0">
                <a:solidFill>
                  <a:schemeClr val="bg2">
                    <a:lumMod val="90000"/>
                    <a:lumOff val="10000"/>
                  </a:schemeClr>
                </a:solidFill>
              </a:rPr>
              <a:t> will seem that much greater (and, therefore, more tragic).</a:t>
            </a:r>
          </a:p>
          <a:p>
            <a:pPr marL="411480" fontAlgn="auto">
              <a:lnSpc>
                <a:spcPct val="80000"/>
              </a:lnSpc>
              <a:spcAft>
                <a:spcPts val="0"/>
              </a:spcAft>
              <a:buFont typeface="Wingdings"/>
              <a:buChar char=""/>
              <a:defRPr/>
            </a:pPr>
            <a:r>
              <a:rPr lang="en-US" dirty="0" smtClean="0">
                <a:solidFill>
                  <a:schemeClr val="bg2">
                    <a:lumMod val="90000"/>
                    <a:lumOff val="10000"/>
                  </a:schemeClr>
                </a:solidFill>
              </a:rPr>
              <a:t>3. driven to his fall (social alienation, suffering, death, or exile) by some innate flaw (Greek: </a:t>
            </a:r>
            <a:r>
              <a:rPr lang="en-US" b="1" dirty="0" err="1" smtClean="0">
                <a:solidFill>
                  <a:schemeClr val="bg2">
                    <a:lumMod val="90000"/>
                    <a:lumOff val="10000"/>
                  </a:schemeClr>
                </a:solidFill>
              </a:rPr>
              <a:t>hamartia</a:t>
            </a:r>
            <a:r>
              <a:rPr lang="en-US" dirty="0" smtClean="0">
                <a:solidFill>
                  <a:schemeClr val="bg2">
                    <a:lumMod val="90000"/>
                    <a:lumOff val="10000"/>
                  </a:schemeClr>
                </a:solidFill>
              </a:rPr>
              <a:t>) in his nature, yet appear to have the ability to alter his course. (In other words, he should appear to possess free will, and yet be a victim.)</a:t>
            </a:r>
          </a:p>
          <a:p>
            <a:pPr marL="411480" fontAlgn="auto">
              <a:lnSpc>
                <a:spcPct val="80000"/>
              </a:lnSpc>
              <a:spcAft>
                <a:spcPts val="0"/>
              </a:spcAft>
              <a:buFont typeface="Wingdings"/>
              <a:buChar char=""/>
              <a:defRPr/>
            </a:pPr>
            <a:r>
              <a:rPr lang="en-US" dirty="0" smtClean="0">
                <a:solidFill>
                  <a:schemeClr val="bg2">
                    <a:lumMod val="90000"/>
                    <a:lumOff val="10000"/>
                  </a:schemeClr>
                </a:solidFill>
              </a:rPr>
              <a:t>4. made a scapegoat for the sins or errors of his people--and accordingly be exiled or punished by them in such a way that his suffering is irreversible (since Oedipus is blinded, his suffering cannot be reversed).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Tragic hero</a:t>
            </a:r>
            <a:endParaRPr lang="en-US" dirty="0"/>
          </a:p>
        </p:txBody>
      </p:sp>
      <p:sp>
        <p:nvSpPr>
          <p:cNvPr id="3" name="Content Placeholder 2"/>
          <p:cNvSpPr>
            <a:spLocks noGrp="1"/>
          </p:cNvSpPr>
          <p:nvPr>
            <p:ph idx="1"/>
          </p:nvPr>
        </p:nvSpPr>
        <p:spPr/>
        <p:txBody>
          <a:bodyPr>
            <a:normAutofit fontScale="92500" lnSpcReduction="20000"/>
          </a:bodyPr>
          <a:lstStyle/>
          <a:p>
            <a:pPr marL="411480" fontAlgn="auto">
              <a:lnSpc>
                <a:spcPct val="80000"/>
              </a:lnSpc>
              <a:spcAft>
                <a:spcPts val="0"/>
              </a:spcAft>
              <a:buFont typeface="Wingdings"/>
              <a:buChar char=""/>
              <a:defRPr/>
            </a:pPr>
            <a:r>
              <a:rPr lang="en-US" dirty="0" smtClean="0">
                <a:solidFill>
                  <a:schemeClr val="bg2">
                    <a:lumMod val="90000"/>
                    <a:lumOff val="10000"/>
                  </a:schemeClr>
                </a:solidFill>
              </a:rPr>
              <a:t>5. the cause of his own punishment through his own pride (</a:t>
            </a:r>
            <a:r>
              <a:rPr lang="en-US" b="1" dirty="0" smtClean="0">
                <a:solidFill>
                  <a:schemeClr val="bg2">
                    <a:lumMod val="90000"/>
                    <a:lumOff val="10000"/>
                  </a:schemeClr>
                </a:solidFill>
              </a:rPr>
              <a:t>hubris</a:t>
            </a:r>
            <a:r>
              <a:rPr lang="en-US" dirty="0" smtClean="0">
                <a:solidFill>
                  <a:schemeClr val="bg2">
                    <a:lumMod val="90000"/>
                    <a:lumOff val="10000"/>
                  </a:schemeClr>
                </a:solidFill>
              </a:rPr>
              <a:t>).</a:t>
            </a:r>
          </a:p>
          <a:p>
            <a:pPr marL="411480" fontAlgn="auto">
              <a:lnSpc>
                <a:spcPct val="80000"/>
              </a:lnSpc>
              <a:spcAft>
                <a:spcPts val="0"/>
              </a:spcAft>
              <a:buFont typeface="Wingdings"/>
              <a:buChar char=""/>
              <a:defRPr/>
            </a:pPr>
            <a:r>
              <a:rPr lang="en-US" dirty="0" smtClean="0">
                <a:solidFill>
                  <a:schemeClr val="bg2">
                    <a:lumMod val="90000"/>
                    <a:lumOff val="10000"/>
                  </a:schemeClr>
                </a:solidFill>
              </a:rPr>
              <a:t>6. ready to take upon himself the burden of his society's (and hence the audience's) sense of guilt, shame, or short-coming.</a:t>
            </a:r>
          </a:p>
          <a:p>
            <a:pPr marL="411480" fontAlgn="auto">
              <a:lnSpc>
                <a:spcPct val="80000"/>
              </a:lnSpc>
              <a:spcAft>
                <a:spcPts val="0"/>
              </a:spcAft>
              <a:buFont typeface="Wingdings"/>
              <a:buChar char=""/>
              <a:defRPr/>
            </a:pPr>
            <a:r>
              <a:rPr lang="en-US" dirty="0" smtClean="0">
                <a:solidFill>
                  <a:schemeClr val="bg2">
                    <a:lumMod val="90000"/>
                    <a:lumOff val="10000"/>
                  </a:schemeClr>
                </a:solidFill>
              </a:rPr>
              <a:t>7. grander and more noble as the result of his futile struggle with fate.</a:t>
            </a:r>
          </a:p>
          <a:p>
            <a:pPr marL="411480" fontAlgn="auto">
              <a:lnSpc>
                <a:spcPct val="80000"/>
              </a:lnSpc>
              <a:spcAft>
                <a:spcPts val="0"/>
              </a:spcAft>
              <a:buFont typeface="Wingdings"/>
              <a:buChar char=""/>
              <a:defRPr/>
            </a:pPr>
            <a:r>
              <a:rPr lang="en-US" dirty="0" smtClean="0">
                <a:solidFill>
                  <a:schemeClr val="bg2">
                    <a:lumMod val="90000"/>
                    <a:lumOff val="10000"/>
                  </a:schemeClr>
                </a:solidFill>
              </a:rPr>
              <a:t>8. through his suffering instrumental in the resolution of a problem that plagued his society at the outset, and in the restoration of a harmony that was not present at the opening of the play. Our grieving over the destruction of the hero but our relief over the restoration of social harmony produces in the audience what Aristotle termed "</a:t>
            </a:r>
            <a:r>
              <a:rPr lang="en-US" b="1" dirty="0" smtClean="0">
                <a:solidFill>
                  <a:schemeClr val="bg2">
                    <a:lumMod val="90000"/>
                    <a:lumOff val="10000"/>
                  </a:schemeClr>
                </a:solidFill>
              </a:rPr>
              <a:t>catharsis</a:t>
            </a:r>
            <a:r>
              <a:rPr lang="en-US" dirty="0" smtClean="0">
                <a:solidFill>
                  <a:schemeClr val="bg2">
                    <a:lumMod val="90000"/>
                    <a:lumOff val="10000"/>
                  </a:schemeClr>
                </a:solidFill>
              </a:rPr>
              <a:t>" or "tragic satisfaction" through the purgation of pity and fear.</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Lady Macbeth</a:t>
            </a:r>
            <a:endParaRPr lang="en-US" dirty="0"/>
          </a:p>
        </p:txBody>
      </p:sp>
      <p:sp>
        <p:nvSpPr>
          <p:cNvPr id="4" name="Content Placeholder 3"/>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endParaRPr lang="en-US"/>
          </a:p>
        </p:txBody>
      </p:sp>
      <p:pic>
        <p:nvPicPr>
          <p:cNvPr id="6" name="Picture 5" descr="308px-Ellen_Terry_at_Lady_Macbeth"/>
          <p:cNvPicPr>
            <a:picLocks noChangeAspect="1" noChangeArrowheads="1"/>
          </p:cNvPicPr>
          <p:nvPr/>
        </p:nvPicPr>
        <p:blipFill>
          <a:blip r:embed="rId2"/>
          <a:srcRect/>
          <a:stretch>
            <a:fillRect/>
          </a:stretch>
        </p:blipFill>
        <p:spPr bwMode="auto">
          <a:xfrm>
            <a:off x="4796791" y="1519766"/>
            <a:ext cx="4038600" cy="5000625"/>
          </a:xfrm>
          <a:prstGeom prst="rect">
            <a:avLst/>
          </a:prstGeom>
          <a:noFill/>
          <a:ln w="9525">
            <a:noFill/>
            <a:miter lim="800000"/>
            <a:headEnd/>
            <a:tailEnd/>
          </a:ln>
        </p:spPr>
      </p:pic>
      <p:pic>
        <p:nvPicPr>
          <p:cNvPr id="7" name="Picture 6" descr="lady Macbeth"/>
          <p:cNvPicPr>
            <a:picLocks noChangeAspect="1" noChangeArrowheads="1"/>
          </p:cNvPicPr>
          <p:nvPr/>
        </p:nvPicPr>
        <p:blipFill>
          <a:blip r:embed="rId3"/>
          <a:srcRect/>
          <a:stretch>
            <a:fillRect/>
          </a:stretch>
        </p:blipFill>
        <p:spPr bwMode="auto">
          <a:xfrm>
            <a:off x="307023" y="1586441"/>
            <a:ext cx="4038600" cy="4933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Macbeth</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5" name="Picture 4" descr="macbeth-creation-blood"/>
          <p:cNvPicPr>
            <a:picLocks noChangeAspect="1" noChangeArrowheads="1"/>
          </p:cNvPicPr>
          <p:nvPr/>
        </p:nvPicPr>
        <p:blipFill>
          <a:blip r:embed="rId2"/>
          <a:srcRect/>
          <a:stretch>
            <a:fillRect/>
          </a:stretch>
        </p:blipFill>
        <p:spPr bwMode="auto">
          <a:xfrm>
            <a:off x="499534" y="1828800"/>
            <a:ext cx="4038600" cy="4495800"/>
          </a:xfrm>
          <a:prstGeom prst="rect">
            <a:avLst/>
          </a:prstGeom>
          <a:noFill/>
          <a:ln w="9525">
            <a:noFill/>
            <a:miter lim="800000"/>
            <a:headEnd/>
            <a:tailEnd/>
          </a:ln>
        </p:spPr>
      </p:pic>
      <p:pic>
        <p:nvPicPr>
          <p:cNvPr id="6" name="Picture 5" descr="macbeth2"/>
          <p:cNvPicPr>
            <a:picLocks noChangeAspect="1" noChangeArrowheads="1"/>
          </p:cNvPicPr>
          <p:nvPr/>
        </p:nvPicPr>
        <p:blipFill>
          <a:blip r:embed="rId3"/>
          <a:srcRect/>
          <a:stretch>
            <a:fillRect/>
          </a:stretch>
        </p:blipFill>
        <p:spPr bwMode="auto">
          <a:xfrm>
            <a:off x="4796791" y="1828800"/>
            <a:ext cx="40386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Fate, Destiny and the Supernatural</a:t>
            </a:r>
            <a:endParaRPr lang="en-US" dirty="0"/>
          </a:p>
        </p:txBody>
      </p:sp>
      <p:sp>
        <p:nvSpPr>
          <p:cNvPr id="5" name="Content Placeholder 4"/>
          <p:cNvSpPr>
            <a:spLocks noGrp="1"/>
          </p:cNvSpPr>
          <p:nvPr>
            <p:ph idx="1"/>
          </p:nvPr>
        </p:nvSpPr>
        <p:spPr/>
        <p:txBody>
          <a:bodyPr/>
          <a:lstStyle/>
          <a:p>
            <a:pPr>
              <a:buFont typeface="Wingdings" charset="2"/>
              <a:buChar char="u"/>
            </a:pPr>
            <a:r>
              <a:rPr lang="en-US" dirty="0" smtClean="0">
                <a:solidFill>
                  <a:schemeClr val="bg2">
                    <a:lumMod val="90000"/>
                    <a:lumOff val="10000"/>
                  </a:schemeClr>
                </a:solidFill>
              </a:rPr>
              <a:t>Do you believe in a predetermined destiny? Why or why not? </a:t>
            </a:r>
          </a:p>
          <a:p>
            <a:pPr>
              <a:buFont typeface="Wingdings" charset="2"/>
              <a:buChar char="u"/>
            </a:pPr>
            <a:r>
              <a:rPr lang="en-US" dirty="0" smtClean="0">
                <a:solidFill>
                  <a:schemeClr val="bg2">
                    <a:lumMod val="90000"/>
                    <a:lumOff val="10000"/>
                  </a:schemeClr>
                </a:solidFill>
              </a:rPr>
              <a:t>Did someone ever predict something that seemed improbable that actually happened? </a:t>
            </a:r>
          </a:p>
          <a:p>
            <a:pPr>
              <a:buFont typeface="Wingdings" charset="2"/>
              <a:buChar char="u"/>
            </a:pPr>
            <a:r>
              <a:rPr lang="en-US" dirty="0" smtClean="0">
                <a:solidFill>
                  <a:schemeClr val="bg2">
                    <a:lumMod val="90000"/>
                    <a:lumOff val="10000"/>
                  </a:schemeClr>
                </a:solidFill>
              </a:rPr>
              <a:t>Did this prediction change your actions so that the event was more likely to occur or did the event simply seem to occur with your assistance? </a:t>
            </a:r>
          </a:p>
          <a:p>
            <a:pPr>
              <a:buFont typeface="Wingdings" charset="2"/>
              <a:buChar char="u"/>
            </a:pPr>
            <a:r>
              <a:rPr lang="en-US" dirty="0" smtClean="0">
                <a:solidFill>
                  <a:schemeClr val="bg2">
                    <a:lumMod val="90000"/>
                    <a:lumOff val="10000"/>
                  </a:schemeClr>
                </a:solidFill>
              </a:rPr>
              <a:t>Discuss your feelings upon hearing the prediction.</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Opening Questions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charset="2"/>
              <a:buChar char="u"/>
            </a:pPr>
            <a:r>
              <a:rPr lang="en-US" dirty="0" smtClean="0">
                <a:solidFill>
                  <a:schemeClr val="bg2">
                    <a:lumMod val="90000"/>
                    <a:lumOff val="10000"/>
                  </a:schemeClr>
                </a:solidFill>
              </a:rPr>
              <a:t>What characteristics </a:t>
            </a:r>
            <a:r>
              <a:rPr lang="en-US" dirty="0" smtClean="0">
                <a:solidFill>
                  <a:schemeClr val="bg2">
                    <a:lumMod val="90000"/>
                    <a:lumOff val="10000"/>
                  </a:schemeClr>
                </a:solidFill>
              </a:rPr>
              <a:t>are common to ambitious people? </a:t>
            </a:r>
          </a:p>
          <a:p>
            <a:pPr>
              <a:buFont typeface="Wingdings" charset="2"/>
              <a:buChar char="u"/>
            </a:pPr>
            <a:r>
              <a:rPr lang="en-US" dirty="0" smtClean="0">
                <a:solidFill>
                  <a:schemeClr val="bg2">
                    <a:lumMod val="90000"/>
                    <a:lumOff val="10000"/>
                  </a:schemeClr>
                </a:solidFill>
              </a:rPr>
              <a:t>Are there any positive characteristics? </a:t>
            </a:r>
          </a:p>
          <a:p>
            <a:pPr>
              <a:buFont typeface="Wingdings" charset="2"/>
              <a:buChar char="u"/>
            </a:pPr>
            <a:r>
              <a:rPr lang="en-US" dirty="0" smtClean="0">
                <a:solidFill>
                  <a:schemeClr val="bg2">
                    <a:lumMod val="90000"/>
                    <a:lumOff val="10000"/>
                  </a:schemeClr>
                </a:solidFill>
              </a:rPr>
              <a:t>Does our society have a negative view of ambitious people? </a:t>
            </a:r>
          </a:p>
          <a:p>
            <a:pPr>
              <a:buFont typeface="Wingdings" charset="2"/>
              <a:buChar char="u"/>
            </a:pPr>
            <a:r>
              <a:rPr lang="en-US" dirty="0" smtClean="0">
                <a:solidFill>
                  <a:schemeClr val="bg2">
                    <a:lumMod val="90000"/>
                    <a:lumOff val="10000"/>
                  </a:schemeClr>
                </a:solidFill>
              </a:rPr>
              <a:t>Does our view change according to gender?</a:t>
            </a:r>
          </a:p>
          <a:p>
            <a:pPr>
              <a:buFont typeface="Wingdings" charset="2"/>
              <a:buChar char="u"/>
            </a:pPr>
            <a:r>
              <a:rPr lang="en-US" dirty="0" smtClean="0">
                <a:solidFill>
                  <a:schemeClr val="bg2">
                    <a:lumMod val="90000"/>
                    <a:lumOff val="10000"/>
                  </a:schemeClr>
                </a:solidFill>
              </a:rPr>
              <a:t>Should citizens rebel against a tyrant?</a:t>
            </a:r>
          </a:p>
          <a:p>
            <a:pPr>
              <a:buFont typeface="Wingdings" charset="2"/>
              <a:buChar char="u"/>
            </a:pPr>
            <a:r>
              <a:rPr lang="en-US" dirty="0" smtClean="0">
                <a:solidFill>
                  <a:schemeClr val="bg2">
                    <a:lumMod val="90000"/>
                    <a:lumOff val="10000"/>
                  </a:schemeClr>
                </a:solidFill>
              </a:rPr>
              <a:t>What do you believe is a good marriage?</a:t>
            </a:r>
          </a:p>
          <a:p>
            <a:pPr>
              <a:buFont typeface="Wingdings" charset="2"/>
              <a:buChar char="u"/>
            </a:pPr>
            <a:r>
              <a:rPr lang="en-US" dirty="0" smtClean="0">
                <a:solidFill>
                  <a:schemeClr val="bg2">
                    <a:lumMod val="90000"/>
                    <a:lumOff val="10000"/>
                  </a:schemeClr>
                </a:solidFill>
              </a:rPr>
              <a:t>Power corrupts. Thoughts?</a:t>
            </a:r>
          </a:p>
          <a:p>
            <a:pPr>
              <a:buFont typeface="Wingdings" charset="2"/>
              <a:buChar char="u"/>
            </a:pPr>
            <a:r>
              <a:rPr lang="en-US" dirty="0" smtClean="0">
                <a:solidFill>
                  <a:schemeClr val="bg2">
                    <a:lumMod val="90000"/>
                    <a:lumOff val="10000"/>
                  </a:schemeClr>
                </a:solidFill>
              </a:rPr>
              <a:t>We should be suspicious of all those who desire to </a:t>
            </a:r>
            <a:r>
              <a:rPr lang="en-US" dirty="0" smtClean="0">
                <a:solidFill>
                  <a:schemeClr val="bg2">
                    <a:lumMod val="90000"/>
                    <a:lumOff val="10000"/>
                  </a:schemeClr>
                </a:solidFill>
              </a:rPr>
              <a:t>rule.</a:t>
            </a:r>
            <a:endParaRPr lang="en-US" dirty="0">
              <a:solidFill>
                <a:schemeClr val="bg2">
                  <a:lumMod val="90000"/>
                  <a:lumOff val="1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Dramatis Personae</a:t>
            </a:r>
            <a:endParaRPr lang="en-US" dirty="0"/>
          </a:p>
        </p:txBody>
      </p:sp>
      <p:sp>
        <p:nvSpPr>
          <p:cNvPr id="3" name="Content Placeholder 2"/>
          <p:cNvSpPr>
            <a:spLocks noGrp="1"/>
          </p:cNvSpPr>
          <p:nvPr>
            <p:ph sz="half" idx="1"/>
          </p:nvPr>
        </p:nvSpPr>
        <p:spPr/>
        <p:txBody>
          <a:bodyPr>
            <a:normAutofit fontScale="92500"/>
          </a:bodyPr>
          <a:lstStyle/>
          <a:p>
            <a:pPr marL="411480" fontAlgn="auto">
              <a:lnSpc>
                <a:spcPct val="80000"/>
              </a:lnSpc>
              <a:spcAft>
                <a:spcPts val="0"/>
              </a:spcAft>
              <a:buNone/>
              <a:defRPr/>
            </a:pPr>
            <a:endParaRPr lang="en-US" sz="1600" dirty="0" smtClean="0"/>
          </a:p>
          <a:p>
            <a:pPr marL="740664" lvl="1" fontAlgn="auto">
              <a:lnSpc>
                <a:spcPct val="80000"/>
              </a:lnSpc>
              <a:spcAft>
                <a:spcPts val="0"/>
              </a:spcAft>
              <a:buFont typeface="Wingdings" charset="2"/>
              <a:buChar char="u"/>
              <a:defRPr/>
            </a:pPr>
            <a:r>
              <a:rPr lang="en-US" sz="1800" dirty="0" smtClean="0"/>
              <a:t>[DUNCAN, King of Scotland. </a:t>
            </a:r>
          </a:p>
          <a:p>
            <a:pPr marL="740664" lvl="1" fontAlgn="auto">
              <a:lnSpc>
                <a:spcPct val="80000"/>
              </a:lnSpc>
              <a:spcAft>
                <a:spcPts val="0"/>
              </a:spcAft>
              <a:buFont typeface="Wingdings" charset="2"/>
              <a:buChar char="u"/>
              <a:defRPr/>
            </a:pPr>
            <a:r>
              <a:rPr lang="en-US" sz="1800" dirty="0" smtClean="0"/>
              <a:t>MALCOLM &amp; DONALBAIN: his sons </a:t>
            </a:r>
          </a:p>
          <a:p>
            <a:pPr marL="740664" lvl="1" fontAlgn="auto">
              <a:lnSpc>
                <a:spcPct val="80000"/>
              </a:lnSpc>
              <a:spcAft>
                <a:spcPts val="0"/>
              </a:spcAft>
              <a:buFont typeface="Wingdings" charset="2"/>
              <a:buChar char="u"/>
              <a:defRPr/>
            </a:pPr>
            <a:r>
              <a:rPr lang="en-US" sz="1800" dirty="0" smtClean="0"/>
              <a:t>MACBETH &amp; BANQUO: generals of the King’s army. </a:t>
            </a:r>
          </a:p>
          <a:p>
            <a:pPr marL="740664" lvl="1" fontAlgn="auto">
              <a:lnSpc>
                <a:spcPct val="80000"/>
              </a:lnSpc>
              <a:spcAft>
                <a:spcPts val="0"/>
              </a:spcAft>
              <a:buFont typeface="Wingdings" charset="2"/>
              <a:buChar char="u"/>
              <a:defRPr/>
            </a:pPr>
            <a:r>
              <a:rPr lang="en-US" sz="1800" dirty="0" smtClean="0"/>
              <a:t>MACDUFF, LENNOX, ROSS, MENTEITH, ANGUS &amp; CAITHNESS: noblemen of Scotland. </a:t>
            </a:r>
          </a:p>
          <a:p>
            <a:pPr marL="740664" lvl="1" fontAlgn="auto">
              <a:lnSpc>
                <a:spcPct val="80000"/>
              </a:lnSpc>
              <a:spcAft>
                <a:spcPts val="0"/>
              </a:spcAft>
              <a:buFont typeface="Wingdings" charset="2"/>
              <a:buChar char="u"/>
              <a:defRPr/>
            </a:pPr>
            <a:r>
              <a:rPr lang="en-US" sz="1800" dirty="0" smtClean="0"/>
              <a:t>FLEANCE, son to </a:t>
            </a:r>
            <a:r>
              <a:rPr lang="en-US" sz="1800" dirty="0" err="1" smtClean="0"/>
              <a:t>Banquo</a:t>
            </a:r>
            <a:r>
              <a:rPr lang="en-US" sz="1800" dirty="0" smtClean="0"/>
              <a:t>. </a:t>
            </a:r>
          </a:p>
          <a:p>
            <a:pPr marL="740664" lvl="1" fontAlgn="auto">
              <a:lnSpc>
                <a:spcPct val="80000"/>
              </a:lnSpc>
              <a:spcAft>
                <a:spcPts val="0"/>
              </a:spcAft>
              <a:buFont typeface="Wingdings" charset="2"/>
              <a:buChar char="u"/>
              <a:defRPr/>
            </a:pPr>
            <a:r>
              <a:rPr lang="en-US" sz="1800" dirty="0" smtClean="0"/>
              <a:t>SIWARD, earl of Northumberland. </a:t>
            </a:r>
          </a:p>
          <a:p>
            <a:pPr marL="740664" lvl="1" fontAlgn="auto">
              <a:lnSpc>
                <a:spcPct val="80000"/>
              </a:lnSpc>
              <a:spcAft>
                <a:spcPts val="0"/>
              </a:spcAft>
              <a:buFont typeface="Wingdings" charset="2"/>
              <a:buChar char="u"/>
              <a:defRPr/>
            </a:pPr>
            <a:r>
              <a:rPr lang="en-US" sz="1800" dirty="0" smtClean="0"/>
              <a:t>Young SIWARD, his son. </a:t>
            </a:r>
          </a:p>
          <a:p>
            <a:pPr marL="740664" lvl="1" fontAlgn="auto">
              <a:lnSpc>
                <a:spcPct val="80000"/>
              </a:lnSpc>
              <a:spcAft>
                <a:spcPts val="0"/>
              </a:spcAft>
              <a:buFont typeface="Wingdings" charset="2"/>
              <a:buChar char="u"/>
              <a:defRPr/>
            </a:pPr>
            <a:r>
              <a:rPr lang="en-US" sz="1800" dirty="0" smtClean="0"/>
              <a:t>SEYTON, an officer attending on Macbeth. </a:t>
            </a:r>
          </a:p>
          <a:p>
            <a:endParaRPr lang="en-US" dirty="0"/>
          </a:p>
        </p:txBody>
      </p:sp>
      <p:sp>
        <p:nvSpPr>
          <p:cNvPr id="4" name="Content Placeholder 3"/>
          <p:cNvSpPr>
            <a:spLocks noGrp="1"/>
          </p:cNvSpPr>
          <p:nvPr>
            <p:ph sz="half" idx="2"/>
          </p:nvPr>
        </p:nvSpPr>
        <p:spPr/>
        <p:txBody>
          <a:bodyPr>
            <a:normAutofit fontScale="92500"/>
          </a:bodyPr>
          <a:lstStyle/>
          <a:p>
            <a:pPr marL="740664" lvl="1" fontAlgn="auto">
              <a:lnSpc>
                <a:spcPct val="80000"/>
              </a:lnSpc>
              <a:spcAft>
                <a:spcPts val="0"/>
              </a:spcAft>
              <a:buFont typeface="Wingdings" charset="2"/>
              <a:buChar char="u"/>
              <a:defRPr/>
            </a:pPr>
            <a:r>
              <a:rPr lang="en-US" dirty="0" smtClean="0"/>
              <a:t>Boy, son to </a:t>
            </a:r>
            <a:r>
              <a:rPr lang="en-US" dirty="0" err="1" smtClean="0"/>
              <a:t>Macduff</a:t>
            </a:r>
            <a:r>
              <a:rPr lang="en-US" dirty="0" smtClean="0"/>
              <a:t>. </a:t>
            </a:r>
          </a:p>
          <a:p>
            <a:pPr marL="740664" lvl="1" fontAlgn="auto">
              <a:lnSpc>
                <a:spcPct val="80000"/>
              </a:lnSpc>
              <a:spcAft>
                <a:spcPts val="0"/>
              </a:spcAft>
              <a:buFont typeface="Wingdings" charset="2"/>
              <a:buChar char="u"/>
              <a:defRPr/>
            </a:pPr>
            <a:r>
              <a:rPr lang="en-US" dirty="0" smtClean="0"/>
              <a:t>An English Doctor. </a:t>
            </a:r>
          </a:p>
          <a:p>
            <a:pPr marL="740664" lvl="1" fontAlgn="auto">
              <a:lnSpc>
                <a:spcPct val="80000"/>
              </a:lnSpc>
              <a:spcAft>
                <a:spcPts val="0"/>
              </a:spcAft>
              <a:buFont typeface="Wingdings" charset="2"/>
              <a:buChar char="u"/>
              <a:defRPr/>
            </a:pPr>
            <a:r>
              <a:rPr lang="en-US" dirty="0" smtClean="0"/>
              <a:t>A Scotch Doctor. </a:t>
            </a:r>
          </a:p>
          <a:p>
            <a:pPr marL="740664" lvl="1" fontAlgn="auto">
              <a:lnSpc>
                <a:spcPct val="80000"/>
              </a:lnSpc>
              <a:spcAft>
                <a:spcPts val="0"/>
              </a:spcAft>
              <a:buFont typeface="Wingdings" charset="2"/>
              <a:buChar char="u"/>
              <a:defRPr/>
            </a:pPr>
            <a:r>
              <a:rPr lang="en-US" dirty="0" smtClean="0"/>
              <a:t>A Captain. </a:t>
            </a:r>
          </a:p>
          <a:p>
            <a:pPr marL="740664" lvl="1" fontAlgn="auto">
              <a:lnSpc>
                <a:spcPct val="80000"/>
              </a:lnSpc>
              <a:spcAft>
                <a:spcPts val="0"/>
              </a:spcAft>
              <a:buFont typeface="Wingdings" charset="2"/>
              <a:buChar char="u"/>
              <a:defRPr/>
            </a:pPr>
            <a:r>
              <a:rPr lang="en-US" dirty="0" smtClean="0"/>
              <a:t>A Porter. </a:t>
            </a:r>
          </a:p>
          <a:p>
            <a:pPr marL="740664" lvl="1" fontAlgn="auto">
              <a:lnSpc>
                <a:spcPct val="80000"/>
              </a:lnSpc>
              <a:spcAft>
                <a:spcPts val="0"/>
              </a:spcAft>
              <a:buFont typeface="Wingdings" charset="2"/>
              <a:buChar char="u"/>
              <a:defRPr/>
            </a:pPr>
            <a:r>
              <a:rPr lang="en-US" dirty="0" smtClean="0"/>
              <a:t>An Old Man. </a:t>
            </a:r>
          </a:p>
          <a:p>
            <a:pPr marL="740664" lvl="1" fontAlgn="auto">
              <a:lnSpc>
                <a:spcPct val="80000"/>
              </a:lnSpc>
              <a:spcAft>
                <a:spcPts val="0"/>
              </a:spcAft>
              <a:buFont typeface="Wingdings" charset="2"/>
              <a:buChar char="u"/>
              <a:defRPr/>
            </a:pPr>
            <a:r>
              <a:rPr lang="en-US" dirty="0" smtClean="0"/>
              <a:t>LADY MACBETH. </a:t>
            </a:r>
          </a:p>
          <a:p>
            <a:pPr marL="740664" lvl="1" fontAlgn="auto">
              <a:lnSpc>
                <a:spcPct val="80000"/>
              </a:lnSpc>
              <a:spcAft>
                <a:spcPts val="0"/>
              </a:spcAft>
              <a:buFont typeface="Wingdings" charset="2"/>
              <a:buChar char="u"/>
              <a:defRPr/>
            </a:pPr>
            <a:r>
              <a:rPr lang="en-US" dirty="0" smtClean="0"/>
              <a:t>LADY MACDUFF. </a:t>
            </a:r>
          </a:p>
          <a:p>
            <a:pPr marL="740664" lvl="1" fontAlgn="auto">
              <a:lnSpc>
                <a:spcPct val="80000"/>
              </a:lnSpc>
              <a:spcAft>
                <a:spcPts val="0"/>
              </a:spcAft>
              <a:buFont typeface="Wingdings" charset="2"/>
              <a:buChar char="u"/>
              <a:defRPr/>
            </a:pPr>
            <a:r>
              <a:rPr lang="en-US" dirty="0" smtClean="0"/>
              <a:t>Gentlewoman attending on Lady Macbeth. </a:t>
            </a:r>
            <a:endParaRPr lang="en-US" dirty="0" smtClean="0"/>
          </a:p>
          <a:p>
            <a:pPr marL="740664" lvl="1" fontAlgn="auto">
              <a:lnSpc>
                <a:spcPct val="80000"/>
              </a:lnSpc>
              <a:spcAft>
                <a:spcPts val="0"/>
              </a:spcAft>
              <a:buFont typeface="Wingdings" charset="2"/>
              <a:buChar char="u"/>
              <a:defRPr/>
            </a:pPr>
            <a:endParaRPr lang="en-US" dirty="0" smtClean="0"/>
          </a:p>
          <a:p>
            <a:pPr marL="740664" lvl="1" fontAlgn="auto">
              <a:lnSpc>
                <a:spcPct val="80000"/>
              </a:lnSpc>
              <a:spcAft>
                <a:spcPts val="0"/>
              </a:spcAft>
              <a:buFont typeface="Wingdings" charset="2"/>
              <a:buChar char="u"/>
              <a:defRPr/>
            </a:pPr>
            <a:r>
              <a:rPr lang="en-US" dirty="0" smtClean="0"/>
              <a:t>HECATE. </a:t>
            </a:r>
          </a:p>
          <a:p>
            <a:pPr marL="740664" lvl="1" fontAlgn="auto">
              <a:lnSpc>
                <a:spcPct val="80000"/>
              </a:lnSpc>
              <a:spcAft>
                <a:spcPts val="0"/>
              </a:spcAft>
              <a:buFont typeface="Wingdings" charset="2"/>
              <a:buChar char="u"/>
              <a:defRPr/>
            </a:pPr>
            <a:r>
              <a:rPr lang="en-US" dirty="0" smtClean="0"/>
              <a:t>Three Witches. </a:t>
            </a:r>
          </a:p>
          <a:p>
            <a:pPr marL="740664" lvl="1" fontAlgn="auto">
              <a:lnSpc>
                <a:spcPct val="80000"/>
              </a:lnSpc>
              <a:spcAft>
                <a:spcPts val="0"/>
              </a:spcAft>
              <a:buFont typeface="Wingdings" charset="2"/>
              <a:buChar char="u"/>
              <a:defRPr/>
            </a:pPr>
            <a:r>
              <a:rPr lang="en-US" dirty="0" smtClean="0"/>
              <a:t>Apparitions.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General Comments</a:t>
            </a:r>
            <a:endParaRPr lang="en-US" dirty="0"/>
          </a:p>
        </p:txBody>
      </p:sp>
      <p:sp>
        <p:nvSpPr>
          <p:cNvPr id="6" name="Content Placeholder 5"/>
          <p:cNvSpPr>
            <a:spLocks noGrp="1"/>
          </p:cNvSpPr>
          <p:nvPr>
            <p:ph idx="1"/>
          </p:nvPr>
        </p:nvSpPr>
        <p:spPr/>
        <p:txBody>
          <a:bodyPr>
            <a:normAutofit fontScale="70000" lnSpcReduction="20000"/>
          </a:bodyPr>
          <a:lstStyle/>
          <a:p>
            <a:pPr marL="609600" indent="-609600">
              <a:buFont typeface="Wingdings" charset="2"/>
              <a:buChar char="u"/>
            </a:pPr>
            <a:r>
              <a:rPr lang="en-US" dirty="0" smtClean="0">
                <a:solidFill>
                  <a:schemeClr val="bg2">
                    <a:lumMod val="90000"/>
                    <a:lumOff val="10000"/>
                  </a:schemeClr>
                </a:solidFill>
              </a:rPr>
              <a:t>last of Shakespeare’s four great tragedies, written in the late 17</a:t>
            </a:r>
            <a:r>
              <a:rPr lang="en-US" baseline="30000" dirty="0" smtClean="0">
                <a:solidFill>
                  <a:schemeClr val="bg2">
                    <a:lumMod val="90000"/>
                    <a:lumOff val="10000"/>
                  </a:schemeClr>
                </a:solidFill>
              </a:rPr>
              <a:t>th</a:t>
            </a:r>
            <a:r>
              <a:rPr lang="en-US" dirty="0" smtClean="0">
                <a:solidFill>
                  <a:schemeClr val="bg2">
                    <a:lumMod val="90000"/>
                    <a:lumOff val="10000"/>
                  </a:schemeClr>
                </a:solidFill>
              </a:rPr>
              <a:t> C.</a:t>
            </a:r>
          </a:p>
          <a:p>
            <a:pPr marL="609600" indent="-609600">
              <a:buFont typeface="Wingdings" charset="2"/>
              <a:buChar char="u"/>
            </a:pPr>
            <a:r>
              <a:rPr lang="en-US" dirty="0" smtClean="0">
                <a:solidFill>
                  <a:schemeClr val="bg2">
                    <a:lumMod val="90000"/>
                    <a:lumOff val="10000"/>
                  </a:schemeClr>
                </a:solidFill>
              </a:rPr>
              <a:t> political play written for James I</a:t>
            </a:r>
          </a:p>
          <a:p>
            <a:pPr marL="609600" indent="-609600">
              <a:buFont typeface="Wingdings" charset="2"/>
              <a:buChar char="u"/>
            </a:pPr>
            <a:r>
              <a:rPr lang="en-US" dirty="0" smtClean="0">
                <a:solidFill>
                  <a:schemeClr val="bg2">
                    <a:lumMod val="90000"/>
                    <a:lumOff val="10000"/>
                  </a:schemeClr>
                </a:solidFill>
              </a:rPr>
              <a:t>lesson on how to be a good king and a warning to those who wish to oppose him</a:t>
            </a:r>
          </a:p>
          <a:p>
            <a:pPr marL="609600" indent="-609600">
              <a:buFont typeface="Wingdings" charset="2"/>
              <a:buChar char="u"/>
            </a:pPr>
            <a:r>
              <a:rPr lang="en-US" dirty="0" smtClean="0">
                <a:solidFill>
                  <a:schemeClr val="bg2">
                    <a:lumMod val="90000"/>
                    <a:lumOff val="10000"/>
                  </a:schemeClr>
                </a:solidFill>
              </a:rPr>
              <a:t>Historical </a:t>
            </a:r>
            <a:r>
              <a:rPr lang="en-US" dirty="0" smtClean="0">
                <a:solidFill>
                  <a:schemeClr val="bg2">
                    <a:lumMod val="90000"/>
                    <a:lumOff val="10000"/>
                  </a:schemeClr>
                </a:solidFill>
              </a:rPr>
              <a:t>facts:</a:t>
            </a:r>
            <a:endParaRPr lang="en-US" dirty="0" smtClean="0">
              <a:solidFill>
                <a:schemeClr val="bg2">
                  <a:lumMod val="90000"/>
                  <a:lumOff val="10000"/>
                </a:schemeClr>
              </a:solidFill>
            </a:endParaRPr>
          </a:p>
          <a:p>
            <a:pPr marL="609600" indent="-609600">
              <a:buFont typeface="Wingdings" charset="2"/>
              <a:buChar char="u"/>
            </a:pPr>
            <a:r>
              <a:rPr lang="en-US" dirty="0" smtClean="0">
                <a:solidFill>
                  <a:schemeClr val="bg2">
                    <a:lumMod val="90000"/>
                    <a:lumOff val="10000"/>
                  </a:schemeClr>
                </a:solidFill>
              </a:rPr>
              <a:t>James </a:t>
            </a:r>
            <a:r>
              <a:rPr lang="en-US" dirty="0" smtClean="0">
                <a:solidFill>
                  <a:schemeClr val="bg2">
                    <a:lumMod val="90000"/>
                    <a:lumOff val="10000"/>
                  </a:schemeClr>
                </a:solidFill>
              </a:rPr>
              <a:t>was a foretold descendant of </a:t>
            </a:r>
            <a:r>
              <a:rPr lang="en-US" dirty="0" err="1" smtClean="0">
                <a:solidFill>
                  <a:schemeClr val="bg2">
                    <a:lumMod val="90000"/>
                    <a:lumOff val="10000"/>
                  </a:schemeClr>
                </a:solidFill>
              </a:rPr>
              <a:t>Banquo</a:t>
            </a:r>
            <a:endParaRPr lang="en-US" dirty="0" smtClean="0">
              <a:solidFill>
                <a:schemeClr val="bg2">
                  <a:lumMod val="90000"/>
                  <a:lumOff val="10000"/>
                </a:schemeClr>
              </a:solidFill>
            </a:endParaRPr>
          </a:p>
          <a:p>
            <a:pPr marL="609600" indent="-609600">
              <a:buFont typeface="Wingdings" charset="2"/>
              <a:buChar char="u"/>
            </a:pPr>
            <a:r>
              <a:rPr lang="en-US" dirty="0" smtClean="0">
                <a:solidFill>
                  <a:schemeClr val="bg2">
                    <a:lumMod val="90000"/>
                    <a:lumOff val="10000"/>
                  </a:schemeClr>
                </a:solidFill>
              </a:rPr>
              <a:t>James </a:t>
            </a:r>
            <a:r>
              <a:rPr lang="en-US" dirty="0" smtClean="0">
                <a:solidFill>
                  <a:schemeClr val="bg2">
                    <a:lumMod val="90000"/>
                    <a:lumOff val="10000"/>
                  </a:schemeClr>
                </a:solidFill>
              </a:rPr>
              <a:t>was a victim of failed assassination attempts</a:t>
            </a:r>
            <a:endParaRPr lang="en-US" dirty="0" smtClean="0">
              <a:solidFill>
                <a:schemeClr val="bg2">
                  <a:lumMod val="90000"/>
                  <a:lumOff val="10000"/>
                </a:schemeClr>
              </a:solidFill>
            </a:endParaRPr>
          </a:p>
          <a:p>
            <a:pPr marL="609600" indent="-609600">
              <a:buFont typeface="Wingdings" charset="2"/>
              <a:buChar char="u"/>
            </a:pPr>
            <a:r>
              <a:rPr lang="en-US" dirty="0" smtClean="0">
                <a:solidFill>
                  <a:schemeClr val="bg2">
                    <a:lumMod val="90000"/>
                    <a:lumOff val="10000"/>
                  </a:schemeClr>
                </a:solidFill>
              </a:rPr>
              <a:t>James </a:t>
            </a:r>
            <a:r>
              <a:rPr lang="en-US" dirty="0" smtClean="0">
                <a:solidFill>
                  <a:schemeClr val="bg2">
                    <a:lumMod val="90000"/>
                    <a:lumOff val="10000"/>
                  </a:schemeClr>
                </a:solidFill>
              </a:rPr>
              <a:t>was one held hostage by the Thane of </a:t>
            </a:r>
            <a:r>
              <a:rPr lang="en-US" dirty="0" err="1" smtClean="0">
                <a:solidFill>
                  <a:schemeClr val="bg2">
                    <a:lumMod val="90000"/>
                    <a:lumOff val="10000"/>
                  </a:schemeClr>
                </a:solidFill>
              </a:rPr>
              <a:t>Glamis</a:t>
            </a:r>
            <a:endParaRPr lang="en-US" dirty="0" smtClean="0">
              <a:solidFill>
                <a:schemeClr val="bg2">
                  <a:lumMod val="90000"/>
                  <a:lumOff val="10000"/>
                </a:schemeClr>
              </a:solidFill>
            </a:endParaRPr>
          </a:p>
          <a:p>
            <a:pPr marL="609600" indent="-609600">
              <a:buFont typeface="Wingdings" charset="2"/>
              <a:buChar char="u"/>
            </a:pPr>
            <a:r>
              <a:rPr lang="en-US" dirty="0" smtClean="0">
                <a:solidFill>
                  <a:schemeClr val="bg2">
                    <a:lumMod val="90000"/>
                    <a:lumOff val="10000"/>
                  </a:schemeClr>
                </a:solidFill>
              </a:rPr>
              <a:t>Duncan </a:t>
            </a:r>
            <a:r>
              <a:rPr lang="en-US" dirty="0" smtClean="0">
                <a:solidFill>
                  <a:schemeClr val="bg2">
                    <a:lumMod val="90000"/>
                    <a:lumOff val="10000"/>
                  </a:schemeClr>
                </a:solidFill>
              </a:rPr>
              <a:t>killed his grandfather to gain the throne, and Macbeth reigned for </a:t>
            </a:r>
            <a:r>
              <a:rPr lang="en-US" dirty="0" smtClean="0">
                <a:solidFill>
                  <a:schemeClr val="bg2">
                    <a:lumMod val="90000"/>
                    <a:lumOff val="10000"/>
                  </a:schemeClr>
                </a:solidFill>
              </a:rPr>
              <a:t>- 17 </a:t>
            </a:r>
            <a:r>
              <a:rPr lang="en-US" dirty="0" smtClean="0">
                <a:solidFill>
                  <a:schemeClr val="bg2">
                    <a:lumMod val="90000"/>
                    <a:lumOff val="10000"/>
                  </a:schemeClr>
                </a:solidFill>
              </a:rPr>
              <a:t>yrs. before Malcolm overthrew him. While king, Macbeth united Scotland and established law and order.</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318683" y="1488016"/>
            <a:ext cx="6978649" cy="52272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In Macbeth</a:t>
            </a:r>
            <a:endParaRPr lang="en-US" dirty="0"/>
          </a:p>
        </p:txBody>
      </p:sp>
      <p:sp>
        <p:nvSpPr>
          <p:cNvPr id="3" name="Content Placeholder 2"/>
          <p:cNvSpPr>
            <a:spLocks noGrp="1"/>
          </p:cNvSpPr>
          <p:nvPr>
            <p:ph sz="half" idx="1"/>
          </p:nvPr>
        </p:nvSpPr>
        <p:spPr/>
        <p:txBody>
          <a:bodyPr>
            <a:normAutofit fontScale="85000" lnSpcReduction="10000"/>
          </a:bodyPr>
          <a:lstStyle/>
          <a:p>
            <a:pPr>
              <a:lnSpc>
                <a:spcPct val="80000"/>
              </a:lnSpc>
            </a:pPr>
            <a:r>
              <a:rPr lang="en-US" dirty="0" smtClean="0">
                <a:solidFill>
                  <a:schemeClr val="bg2">
                    <a:lumMod val="90000"/>
                    <a:lumOff val="10000"/>
                  </a:schemeClr>
                </a:solidFill>
              </a:rPr>
              <a:t>- Power corrupts, absolute power corrupts absolutely.</a:t>
            </a:r>
          </a:p>
          <a:p>
            <a:pPr>
              <a:lnSpc>
                <a:spcPct val="80000"/>
              </a:lnSpc>
            </a:pPr>
            <a:r>
              <a:rPr lang="en-US" dirty="0" smtClean="0">
                <a:solidFill>
                  <a:schemeClr val="bg2">
                    <a:lumMod val="90000"/>
                    <a:lumOff val="10000"/>
                  </a:schemeClr>
                </a:solidFill>
              </a:rPr>
              <a:t>- Humans lust for evil </a:t>
            </a:r>
            <a:r>
              <a:rPr lang="en-US" i="1" dirty="0" smtClean="0">
                <a:solidFill>
                  <a:schemeClr val="bg2">
                    <a:lumMod val="90000"/>
                    <a:lumOff val="10000"/>
                  </a:schemeClr>
                </a:solidFill>
              </a:rPr>
              <a:t>and</a:t>
            </a:r>
            <a:r>
              <a:rPr lang="en-US" dirty="0" smtClean="0">
                <a:solidFill>
                  <a:schemeClr val="bg2">
                    <a:lumMod val="90000"/>
                    <a:lumOff val="10000"/>
                  </a:schemeClr>
                </a:solidFill>
              </a:rPr>
              <a:t> good.</a:t>
            </a:r>
          </a:p>
          <a:p>
            <a:pPr>
              <a:lnSpc>
                <a:spcPct val="80000"/>
              </a:lnSpc>
            </a:pPr>
            <a:r>
              <a:rPr lang="en-US" dirty="0" smtClean="0">
                <a:solidFill>
                  <a:schemeClr val="bg2">
                    <a:lumMod val="90000"/>
                    <a:lumOff val="10000"/>
                  </a:schemeClr>
                </a:solidFill>
              </a:rPr>
              <a:t>- Committing evil leads to guilt and suffering.</a:t>
            </a:r>
          </a:p>
          <a:p>
            <a:pPr>
              <a:lnSpc>
                <a:spcPct val="80000"/>
              </a:lnSpc>
            </a:pPr>
            <a:r>
              <a:rPr lang="en-US" dirty="0" smtClean="0">
                <a:solidFill>
                  <a:schemeClr val="bg2">
                    <a:lumMod val="90000"/>
                    <a:lumOff val="10000"/>
                  </a:schemeClr>
                </a:solidFill>
              </a:rPr>
              <a:t>- There are consequences if the natural order of things is disturbed.</a:t>
            </a:r>
          </a:p>
          <a:p>
            <a:pPr>
              <a:lnSpc>
                <a:spcPct val="80000"/>
              </a:lnSpc>
            </a:pPr>
            <a:r>
              <a:rPr lang="en-US" dirty="0" smtClean="0">
                <a:solidFill>
                  <a:schemeClr val="bg2">
                    <a:lumMod val="90000"/>
                    <a:lumOff val="10000"/>
                  </a:schemeClr>
                </a:solidFill>
              </a:rPr>
              <a:t>- Power is a burden not a comfort.</a:t>
            </a:r>
          </a:p>
          <a:p>
            <a:pPr>
              <a:lnSpc>
                <a:spcPct val="80000"/>
              </a:lnSpc>
            </a:pPr>
            <a:r>
              <a:rPr lang="en-US" dirty="0" smtClean="0">
                <a:solidFill>
                  <a:schemeClr val="bg2">
                    <a:lumMod val="90000"/>
                    <a:lumOff val="10000"/>
                  </a:schemeClr>
                </a:solidFill>
              </a:rPr>
              <a:t>- Appearance vs. reality.</a:t>
            </a:r>
          </a:p>
          <a:p>
            <a:pPr>
              <a:lnSpc>
                <a:spcPct val="80000"/>
              </a:lnSpc>
            </a:pPr>
            <a:r>
              <a:rPr lang="en-US" dirty="0" smtClean="0">
                <a:solidFill>
                  <a:schemeClr val="bg2">
                    <a:lumMod val="90000"/>
                    <a:lumOff val="10000"/>
                  </a:schemeClr>
                </a:solidFill>
              </a:rPr>
              <a:t>- Treachery will be punished.</a:t>
            </a:r>
          </a:p>
          <a:p>
            <a:pPr>
              <a:lnSpc>
                <a:spcPct val="80000"/>
              </a:lnSpc>
            </a:pPr>
            <a:r>
              <a:rPr lang="en-US" dirty="0" smtClean="0">
                <a:solidFill>
                  <a:schemeClr val="bg2">
                    <a:lumMod val="90000"/>
                    <a:lumOff val="10000"/>
                  </a:schemeClr>
                </a:solidFill>
              </a:rPr>
              <a:t>- Violence is sometimes necessary.</a:t>
            </a:r>
          </a:p>
          <a:p>
            <a:endParaRPr lang="en-US" dirty="0"/>
          </a:p>
        </p:txBody>
      </p:sp>
      <p:sp>
        <p:nvSpPr>
          <p:cNvPr id="6" name="Content Placeholder 5"/>
          <p:cNvSpPr>
            <a:spLocks noGrp="1"/>
          </p:cNvSpPr>
          <p:nvPr>
            <p:ph sz="half" idx="2"/>
          </p:nvPr>
        </p:nvSpPr>
        <p:spPr/>
        <p:txBody>
          <a:bodyPr>
            <a:normAutofit fontScale="85000" lnSpcReduction="10000"/>
          </a:bodyPr>
          <a:lstStyle/>
          <a:p>
            <a:endParaRPr lang="en-US"/>
          </a:p>
        </p:txBody>
      </p:sp>
      <p:pic>
        <p:nvPicPr>
          <p:cNvPr id="4" name="Picture 3" descr="shakespeare, shakespeare’s plays, william shakespeare, shakespearean, shakespeare in art, macbeth, analysis of shakespeare’s writing, art on shakespeare, hannah tompkins, shakespeare's macbeth, artist hannah tompkins, shakespeare art collection, mcbeth, profiles of shakespearean characters, lady macbeth, shakespeare in paintings, glamis castle, fates, clotho, lachesis, atropos, wyrd sisters, shakespeare art museum"/>
          <p:cNvPicPr>
            <a:picLocks noChangeAspect="1" noChangeArrowheads="1"/>
          </p:cNvPicPr>
          <p:nvPr/>
        </p:nvPicPr>
        <p:blipFill>
          <a:blip r:embed="rId2"/>
          <a:srcRect/>
          <a:stretch>
            <a:fillRect/>
          </a:stretch>
        </p:blipFill>
        <p:spPr bwMode="auto">
          <a:xfrm>
            <a:off x="4796791" y="1630363"/>
            <a:ext cx="40386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Symbols &amp; Motifs in Macbeth</a:t>
            </a:r>
            <a:endParaRPr lang="en-US" dirty="0"/>
          </a:p>
        </p:txBody>
      </p:sp>
      <p:sp>
        <p:nvSpPr>
          <p:cNvPr id="7" name="Content Placeholder 6"/>
          <p:cNvSpPr>
            <a:spLocks noGrp="1"/>
          </p:cNvSpPr>
          <p:nvPr>
            <p:ph sz="half" idx="1"/>
          </p:nvPr>
        </p:nvSpPr>
        <p:spPr/>
        <p:txBody>
          <a:bodyPr>
            <a:normAutofit/>
          </a:bodyPr>
          <a:lstStyle/>
          <a:p>
            <a:pPr>
              <a:buNone/>
            </a:pPr>
            <a:r>
              <a:rPr lang="en-US" sz="2800" dirty="0" smtClean="0"/>
              <a:t>Symbols</a:t>
            </a:r>
          </a:p>
          <a:p>
            <a:r>
              <a:rPr lang="en-US" sz="2800" dirty="0" smtClean="0"/>
              <a:t>Blood</a:t>
            </a:r>
          </a:p>
          <a:p>
            <a:r>
              <a:rPr lang="en-US" sz="2800" dirty="0" smtClean="0"/>
              <a:t>The Weather</a:t>
            </a:r>
            <a:endParaRPr lang="en-US" sz="2800" dirty="0"/>
          </a:p>
        </p:txBody>
      </p:sp>
      <p:sp>
        <p:nvSpPr>
          <p:cNvPr id="8" name="Content Placeholder 7"/>
          <p:cNvSpPr>
            <a:spLocks noGrp="1"/>
          </p:cNvSpPr>
          <p:nvPr>
            <p:ph sz="half" idx="2"/>
          </p:nvPr>
        </p:nvSpPr>
        <p:spPr/>
        <p:txBody>
          <a:bodyPr>
            <a:normAutofit/>
          </a:bodyPr>
          <a:lstStyle/>
          <a:p>
            <a:pPr>
              <a:buNone/>
            </a:pPr>
            <a:r>
              <a:rPr lang="en-US" sz="2800" dirty="0" smtClean="0"/>
              <a:t>Motif</a:t>
            </a:r>
          </a:p>
          <a:p>
            <a:r>
              <a:rPr lang="en-US" sz="2800" dirty="0" smtClean="0"/>
              <a:t>Hallucinations</a:t>
            </a:r>
          </a:p>
          <a:p>
            <a:r>
              <a:rPr lang="en-US" sz="2800" dirty="0" smtClean="0"/>
              <a:t>Violence</a:t>
            </a:r>
          </a:p>
          <a:p>
            <a:r>
              <a:rPr lang="en-US" sz="2800" dirty="0" smtClean="0"/>
              <a:t>Prophecy</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i="1" dirty="0" smtClean="0"/>
              <a:t>Macbeth</a:t>
            </a:r>
            <a:r>
              <a:rPr lang="en-US" sz="2000" dirty="0" smtClean="0"/>
              <a:t> is a play about a man at war with his own soul. The question is how does Shakespeare view men/humans?</a:t>
            </a:r>
            <a:endParaRPr lang="en-US" sz="2000" dirty="0"/>
          </a:p>
        </p:txBody>
      </p:sp>
      <p:sp>
        <p:nvSpPr>
          <p:cNvPr id="5" name="Content Placeholder 4"/>
          <p:cNvSpPr>
            <a:spLocks noGrp="1"/>
          </p:cNvSpPr>
          <p:nvPr>
            <p:ph idx="1"/>
          </p:nvPr>
        </p:nvSpPr>
        <p:spPr/>
        <p:txBody>
          <a:bodyPr/>
          <a:lstStyle/>
          <a:p>
            <a:pPr>
              <a:buFontTx/>
              <a:buNone/>
            </a:pPr>
            <a:r>
              <a:rPr lang="en-US" dirty="0" smtClean="0"/>
              <a:t>Life’s but a walking shadow, a poor player</a:t>
            </a:r>
          </a:p>
          <a:p>
            <a:pPr>
              <a:buFontTx/>
              <a:buNone/>
            </a:pPr>
            <a:r>
              <a:rPr lang="en-US" dirty="0" smtClean="0"/>
              <a:t>That struts and frets his hour upon the stage</a:t>
            </a:r>
          </a:p>
          <a:p>
            <a:pPr>
              <a:buFontTx/>
              <a:buNone/>
            </a:pPr>
            <a:r>
              <a:rPr lang="en-US" dirty="0" smtClean="0"/>
              <a:t>And then is heard no more: it is a tale</a:t>
            </a:r>
          </a:p>
          <a:p>
            <a:pPr>
              <a:buFontTx/>
              <a:buNone/>
            </a:pPr>
            <a:r>
              <a:rPr lang="en-US" dirty="0" smtClean="0"/>
              <a:t>Told by an idiot, full of sound and fury,</a:t>
            </a:r>
          </a:p>
          <a:p>
            <a:pPr>
              <a:buFontTx/>
              <a:buNone/>
            </a:pPr>
            <a:r>
              <a:rPr lang="en-US" dirty="0" smtClean="0"/>
              <a:t>Signifying nothing. (5.5.26-30)</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Setting</a:t>
            </a:r>
            <a:endParaRPr lang="en-US" dirty="0"/>
          </a:p>
        </p:txBody>
      </p:sp>
      <p:sp>
        <p:nvSpPr>
          <p:cNvPr id="5" name="Content Placeholder 4"/>
          <p:cNvSpPr>
            <a:spLocks noGrp="1"/>
          </p:cNvSpPr>
          <p:nvPr>
            <p:ph sz="half" idx="1"/>
          </p:nvPr>
        </p:nvSpPr>
        <p:spPr/>
        <p:txBody>
          <a:bodyPr>
            <a:normAutofit fontScale="92500" lnSpcReduction="10000"/>
          </a:bodyPr>
          <a:lstStyle/>
          <a:p>
            <a:endParaRPr lang="en-US"/>
          </a:p>
        </p:txBody>
      </p:sp>
      <p:sp>
        <p:nvSpPr>
          <p:cNvPr id="6" name="Content Placeholder 5"/>
          <p:cNvSpPr>
            <a:spLocks noGrp="1"/>
          </p:cNvSpPr>
          <p:nvPr>
            <p:ph sz="half" idx="2"/>
          </p:nvPr>
        </p:nvSpPr>
        <p:spPr/>
        <p:txBody>
          <a:bodyPr>
            <a:normAutofit fontScale="92500" lnSpcReduction="10000"/>
          </a:bodyPr>
          <a:lstStyle/>
          <a:p>
            <a:pPr>
              <a:lnSpc>
                <a:spcPct val="80000"/>
              </a:lnSpc>
            </a:pPr>
            <a:r>
              <a:rPr lang="en-US" dirty="0" smtClean="0">
                <a:solidFill>
                  <a:schemeClr val="bg2">
                    <a:lumMod val="90000"/>
                    <a:lumOff val="10000"/>
                  </a:schemeClr>
                </a:solidFill>
              </a:rPr>
              <a:t>- Macbeth ruled Scotland from 1040 </a:t>
            </a:r>
            <a:r>
              <a:rPr lang="en-US" dirty="0" err="1" smtClean="0">
                <a:solidFill>
                  <a:schemeClr val="bg2">
                    <a:lumMod val="90000"/>
                    <a:lumOff val="10000"/>
                  </a:schemeClr>
                </a:solidFill>
              </a:rPr>
              <a:t>a.d</a:t>
            </a:r>
            <a:r>
              <a:rPr lang="en-US" dirty="0" smtClean="0">
                <a:solidFill>
                  <a:schemeClr val="bg2">
                    <a:lumMod val="90000"/>
                    <a:lumOff val="10000"/>
                  </a:schemeClr>
                </a:solidFill>
              </a:rPr>
              <a:t>. to 1057 </a:t>
            </a:r>
            <a:r>
              <a:rPr lang="en-US" dirty="0" err="1" smtClean="0">
                <a:solidFill>
                  <a:schemeClr val="bg2">
                    <a:lumMod val="90000"/>
                    <a:lumOff val="10000"/>
                  </a:schemeClr>
                </a:solidFill>
              </a:rPr>
              <a:t>a.d</a:t>
            </a:r>
            <a:r>
              <a:rPr lang="en-US" dirty="0" smtClean="0">
                <a:solidFill>
                  <a:schemeClr val="bg2">
                    <a:lumMod val="90000"/>
                    <a:lumOff val="10000"/>
                  </a:schemeClr>
                </a:solidFill>
              </a:rPr>
              <a:t>.</a:t>
            </a:r>
          </a:p>
          <a:p>
            <a:pPr>
              <a:lnSpc>
                <a:spcPct val="80000"/>
              </a:lnSpc>
            </a:pPr>
            <a:r>
              <a:rPr lang="en-US" dirty="0" smtClean="0">
                <a:solidFill>
                  <a:schemeClr val="bg2">
                    <a:lumMod val="90000"/>
                    <a:lumOff val="10000"/>
                  </a:schemeClr>
                </a:solidFill>
              </a:rPr>
              <a:t>- Scene One of Act One introduces the influence of the supernatural.</a:t>
            </a:r>
          </a:p>
          <a:p>
            <a:pPr>
              <a:lnSpc>
                <a:spcPct val="80000"/>
              </a:lnSpc>
            </a:pPr>
            <a:r>
              <a:rPr lang="en-US" dirty="0" smtClean="0">
                <a:solidFill>
                  <a:schemeClr val="bg2">
                    <a:lumMod val="90000"/>
                    <a:lumOff val="10000"/>
                  </a:schemeClr>
                </a:solidFill>
              </a:rPr>
              <a:t>- In Medieval times, people thought that witches’ familiars were devils in disguise.</a:t>
            </a:r>
          </a:p>
          <a:p>
            <a:pPr>
              <a:lnSpc>
                <a:spcPct val="80000"/>
              </a:lnSpc>
            </a:pPr>
            <a:r>
              <a:rPr lang="en-US" dirty="0" smtClean="0">
                <a:solidFill>
                  <a:schemeClr val="bg2">
                    <a:lumMod val="90000"/>
                    <a:lumOff val="10000"/>
                  </a:schemeClr>
                </a:solidFill>
              </a:rPr>
              <a:t>- The witches are called the “weird sisters” from the Old English word “</a:t>
            </a:r>
            <a:r>
              <a:rPr lang="en-US" dirty="0" err="1" smtClean="0">
                <a:solidFill>
                  <a:schemeClr val="bg2">
                    <a:lumMod val="90000"/>
                    <a:lumOff val="10000"/>
                  </a:schemeClr>
                </a:solidFill>
              </a:rPr>
              <a:t>wyrd</a:t>
            </a:r>
            <a:r>
              <a:rPr lang="en-US" dirty="0" smtClean="0">
                <a:solidFill>
                  <a:schemeClr val="bg2">
                    <a:lumMod val="90000"/>
                    <a:lumOff val="10000"/>
                  </a:schemeClr>
                </a:solidFill>
              </a:rPr>
              <a:t>” meaning fate.</a:t>
            </a:r>
          </a:p>
          <a:p>
            <a:pPr>
              <a:lnSpc>
                <a:spcPct val="80000"/>
              </a:lnSpc>
            </a:pPr>
            <a:r>
              <a:rPr lang="en-US" dirty="0" smtClean="0">
                <a:solidFill>
                  <a:schemeClr val="bg2">
                    <a:lumMod val="90000"/>
                    <a:lumOff val="10000"/>
                  </a:schemeClr>
                </a:solidFill>
              </a:rPr>
              <a:t>- 1542-1688, a thousand witches were executed in England and Scotland.</a:t>
            </a:r>
          </a:p>
          <a:p>
            <a:endParaRPr lang="en-US" dirty="0"/>
          </a:p>
        </p:txBody>
      </p:sp>
      <p:pic>
        <p:nvPicPr>
          <p:cNvPr id="7" name="Picture 6" descr="cawdor"/>
          <p:cNvPicPr>
            <a:picLocks noChangeAspect="1" noChangeArrowheads="1"/>
          </p:cNvPicPr>
          <p:nvPr/>
        </p:nvPicPr>
        <p:blipFill>
          <a:blip r:embed="rId2"/>
          <a:srcRect/>
          <a:stretch>
            <a:fillRect/>
          </a:stretch>
        </p:blipFill>
        <p:spPr bwMode="auto">
          <a:xfrm>
            <a:off x="779463" y="1828800"/>
            <a:ext cx="35814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Witches</a:t>
            </a:r>
            <a:endParaRPr lang="en-US" dirty="0"/>
          </a:p>
        </p:txBody>
      </p:sp>
      <p:sp>
        <p:nvSpPr>
          <p:cNvPr id="5" name="Content Placeholder 4"/>
          <p:cNvSpPr>
            <a:spLocks noGrp="1"/>
          </p:cNvSpPr>
          <p:nvPr>
            <p:ph idx="1"/>
          </p:nvPr>
        </p:nvSpPr>
        <p:spPr/>
        <p:txBody>
          <a:bodyPr>
            <a:normAutofit fontScale="70000" lnSpcReduction="20000"/>
          </a:bodyPr>
          <a:lstStyle/>
          <a:p>
            <a:pPr>
              <a:buFont typeface="Wingdings" charset="2"/>
              <a:buChar char="u"/>
            </a:pPr>
            <a:r>
              <a:rPr lang="en-US" dirty="0" smtClean="0"/>
              <a:t>The first witch’s familiar is named </a:t>
            </a:r>
            <a:r>
              <a:rPr lang="en-US" dirty="0" err="1" smtClean="0"/>
              <a:t>Graymalkin</a:t>
            </a:r>
            <a:r>
              <a:rPr lang="en-US" dirty="0" smtClean="0"/>
              <a:t>, and comes in the form of a cat.</a:t>
            </a:r>
          </a:p>
          <a:p>
            <a:pPr>
              <a:buFont typeface="Wingdings" charset="2"/>
              <a:buChar char="u"/>
            </a:pPr>
            <a:endParaRPr lang="en-US" dirty="0" smtClean="0"/>
          </a:p>
          <a:p>
            <a:pPr>
              <a:buFont typeface="Wingdings" charset="2"/>
              <a:buChar char="u"/>
            </a:pPr>
            <a:r>
              <a:rPr lang="en-US" dirty="0" smtClean="0"/>
              <a:t>The second witch’s familiar is Paddock, a toad.</a:t>
            </a:r>
          </a:p>
          <a:p>
            <a:pPr>
              <a:buFont typeface="Wingdings" charset="2"/>
              <a:buChar char="u"/>
            </a:pPr>
            <a:endParaRPr lang="en-US" dirty="0" smtClean="0"/>
          </a:p>
          <a:p>
            <a:pPr>
              <a:buFont typeface="Wingdings" charset="2"/>
              <a:buChar char="u"/>
            </a:pPr>
            <a:r>
              <a:rPr lang="en-US" dirty="0" smtClean="0"/>
              <a:t>The third witch’s familiar is </a:t>
            </a:r>
            <a:r>
              <a:rPr lang="en-US" dirty="0" err="1" smtClean="0"/>
              <a:t>Harpier</a:t>
            </a:r>
            <a:r>
              <a:rPr lang="en-US" dirty="0" smtClean="0"/>
              <a:t>, an owl.</a:t>
            </a:r>
          </a:p>
          <a:p>
            <a:pPr>
              <a:buFont typeface="Wingdings" charset="2"/>
              <a:buChar char="u"/>
            </a:pPr>
            <a:endParaRPr lang="en-US" dirty="0" smtClean="0"/>
          </a:p>
          <a:p>
            <a:pPr>
              <a:buFont typeface="Wingdings" charset="2"/>
              <a:buChar char="u"/>
            </a:pPr>
            <a:r>
              <a:rPr lang="en-US" dirty="0" smtClean="0"/>
              <a:t>Legend has it that the source of witchcraft is Lilith. This woman was said to be the first biblical wife of Adam. She was sent from the Garden of Eden because she would not submit to her husband because she believed they were equal. She became an owl. This becomes very significant in the play.</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51</TotalTime>
  <Words>1019</Words>
  <Application>Microsoft Macintosh PowerPoint</Application>
  <PresentationFormat>On-screen Show (4:3)</PresentationFormat>
  <Paragraphs>99</Paragraphs>
  <Slides>15</Slides>
  <Notes>1</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Precedent</vt:lpstr>
      <vt:lpstr>Macbeth </vt:lpstr>
      <vt:lpstr>Dramatis Personae</vt:lpstr>
      <vt:lpstr>General Comments</vt:lpstr>
      <vt:lpstr>Slide 4</vt:lpstr>
      <vt:lpstr>Themes In Macbeth</vt:lpstr>
      <vt:lpstr>Symbols &amp; Motifs in Macbeth</vt:lpstr>
      <vt:lpstr>Macbeth is a play about a man at war with his own soul. The question is how does Shakespeare view men/humans?</vt:lpstr>
      <vt:lpstr>The Setting</vt:lpstr>
      <vt:lpstr>The Three Witches</vt:lpstr>
      <vt:lpstr>The Tragic Hero</vt:lpstr>
      <vt:lpstr>The Tragic hero</vt:lpstr>
      <vt:lpstr>Lady Macbeth</vt:lpstr>
      <vt:lpstr>Macbeth</vt:lpstr>
      <vt:lpstr>Fate, Destiny and the Supernatural</vt:lpstr>
      <vt:lpstr>Other Opening 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Macbeth </dc:title>
  <dc:creator>Vanessa</dc:creator>
  <cp:lastModifiedBy>Vanessa</cp:lastModifiedBy>
  <cp:revision>2</cp:revision>
  <dcterms:created xsi:type="dcterms:W3CDTF">2015-09-28T14:17:47Z</dcterms:created>
  <dcterms:modified xsi:type="dcterms:W3CDTF">2015-09-28T15:09:23Z</dcterms:modified>
</cp:coreProperties>
</file>