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32" d="100"/>
          <a:sy n="132" d="100"/>
        </p:scale>
        <p:origin x="-101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/>
          <p:cNvSpPr/>
          <p:nvPr/>
        </p:nvSpPr>
        <p:spPr>
          <a:xfrm>
            <a:off x="341086" y="928914"/>
            <a:ext cx="8432800" cy="177074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07" y="968189"/>
            <a:ext cx="7799387" cy="1237130"/>
          </a:xfrm>
        </p:spPr>
        <p:txBody>
          <a:bodyPr anchor="b" anchorCtr="0"/>
          <a:lstStyle>
            <a:lvl1pPr algn="r">
              <a:lnSpc>
                <a:spcPts val="5000"/>
              </a:lnSpc>
              <a:defRPr sz="460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07" y="2209799"/>
            <a:ext cx="7799387" cy="466165"/>
          </a:xfrm>
        </p:spPr>
        <p:txBody>
          <a:bodyPr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A0BE-A5B1-7141-9C69-325465B13E06}" type="datetimeFigureOut">
              <a:rPr lang="en-US" smtClean="0"/>
              <a:t>9/7/17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05300" y="6492875"/>
            <a:ext cx="5334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fld id="{89769E52-6CC4-9A44-8A87-77BCDA6E6D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457200" y="816802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Picture 8" descr="TitleSlideTo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57200"/>
            <a:ext cx="8229600" cy="356646"/>
          </a:xfrm>
          <a:prstGeom prst="rect">
            <a:avLst/>
          </a:prstGeom>
        </p:spPr>
      </p:pic>
      <p:pic>
        <p:nvPicPr>
          <p:cNvPr id="10" name="Picture 9" descr="TitleSlideBotto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700601"/>
            <a:ext cx="8229600" cy="3700199"/>
          </a:xfrm>
          <a:prstGeom prst="rect">
            <a:avLst/>
          </a:prstGeom>
        </p:spPr>
      </p:pic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247" y="6492875"/>
            <a:ext cx="34155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/>
          <p:cNvSpPr/>
          <p:nvPr/>
        </p:nvSpPr>
        <p:spPr>
          <a:xfrm>
            <a:off x="355600" y="566057"/>
            <a:ext cx="8396514" cy="259805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Rectangle 4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457200" y="45720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A0BE-A5B1-7141-9C69-325465B13E06}" type="datetimeFigureOut">
              <a:rPr lang="en-US" smtClean="0"/>
              <a:t>9/7/17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69E52-6CC4-9A44-8A87-77BCDA6E6D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333828" y="566057"/>
            <a:ext cx="8454571" cy="21335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457200" y="45720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1644868"/>
            <a:ext cx="3657600" cy="1098332"/>
          </a:xfrm>
        </p:spPr>
        <p:txBody>
          <a:bodyPr anchor="b"/>
          <a:lstStyle>
            <a:lvl1pPr algn="l">
              <a:defRPr sz="36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8032" y="654268"/>
            <a:ext cx="3657600" cy="5486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368" y="2774731"/>
            <a:ext cx="3657600" cy="31688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A0BE-A5B1-7141-9C69-325465B13E06}" type="datetimeFigureOut">
              <a:rPr lang="en-US" smtClean="0"/>
              <a:t>9/7/17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69E52-6CC4-9A44-8A87-77BCDA6E6D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355600" y="348343"/>
            <a:ext cx="8432800" cy="235131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 rot="5400000">
            <a:off x="5598058" y="3310469"/>
            <a:ext cx="5943600" cy="237061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1644868"/>
            <a:ext cx="3657600" cy="1098332"/>
          </a:xfrm>
        </p:spPr>
        <p:txBody>
          <a:bodyPr anchor="b"/>
          <a:lstStyle>
            <a:lvl1pPr algn="l">
              <a:defRPr sz="36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368" y="2774731"/>
            <a:ext cx="3657600" cy="31688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A0BE-A5B1-7141-9C69-325465B13E06}" type="datetimeFigureOut">
              <a:rPr lang="en-US" smtClean="0"/>
              <a:t>9/7/17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69E52-6CC4-9A44-8A87-77BCDA6E6DB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828032" y="457200"/>
            <a:ext cx="3621024" cy="594360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CA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0"/>
            <a:ext cx="7874000" cy="3840163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A0BE-A5B1-7141-9C69-325465B13E06}" type="datetimeFigureOut">
              <a:rPr lang="en-US" smtClean="0"/>
              <a:t>9/7/17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69E52-6CC4-9A44-8A87-77BCDA6E6D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/>
          <p:cNvSpPr/>
          <p:nvPr/>
        </p:nvSpPr>
        <p:spPr>
          <a:xfrm>
            <a:off x="348342" y="362857"/>
            <a:ext cx="8440057" cy="2336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Picture 8" descr="VerticalRigh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1668" y="457200"/>
            <a:ext cx="1546230" cy="59436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 rot="5400000">
            <a:off x="4074414" y="3369564"/>
            <a:ext cx="5943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19582" y="693738"/>
            <a:ext cx="1491018" cy="5432425"/>
          </a:xfrm>
        </p:spPr>
        <p:txBody>
          <a:bodyPr vert="eaVert" tIns="45720" bIns="45720"/>
          <a:lstStyle>
            <a:lvl1pPr algn="l">
              <a:defRPr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93738"/>
            <a:ext cx="6019800" cy="54324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A0BE-A5B1-7141-9C69-325465B13E06}" type="datetimeFigureOut">
              <a:rPr lang="en-US" smtClean="0"/>
              <a:t>9/7/17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69E52-6CC4-9A44-8A87-77BCDA6E6D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A0BE-A5B1-7141-9C69-325465B13E06}" type="datetimeFigureOut">
              <a:rPr lang="en-US" smtClean="0"/>
              <a:t>9/7/17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69E52-6CC4-9A44-8A87-77BCDA6E6D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326571" y="362857"/>
            <a:ext cx="8440058" cy="251822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8041" y="3575712"/>
            <a:ext cx="5396671" cy="1340467"/>
          </a:xfrm>
        </p:spPr>
        <p:txBody>
          <a:bodyPr tIns="0" bIns="0" anchor="b" anchorCtr="0"/>
          <a:lstStyle>
            <a:lvl1pPr algn="r">
              <a:defRPr sz="4600" b="0" cap="none" baseline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98041" y="4980297"/>
            <a:ext cx="5396671" cy="810904"/>
          </a:xfrm>
        </p:spPr>
        <p:txBody>
          <a:bodyPr tIns="0" bIns="0" anchor="t" anchorCtr="0">
            <a:normAutofit/>
          </a:bodyPr>
          <a:lstStyle>
            <a:lvl1pPr marL="0" indent="0" algn="r">
              <a:spcBef>
                <a:spcPts val="300"/>
              </a:spcBef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A0BE-A5B1-7141-9C69-325465B13E06}" type="datetimeFigureOut">
              <a:rPr lang="en-US" smtClean="0"/>
              <a:t>9/7/17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06824" y="6492240"/>
            <a:ext cx="5334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fld id="{89769E52-6CC4-9A44-8A87-77BCDA6E6DB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SectionHeaderLef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647" y="457200"/>
            <a:ext cx="2216561" cy="59436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 rot="5400000">
            <a:off x="-222366" y="3369564"/>
            <a:ext cx="5943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8904" y="2286000"/>
            <a:ext cx="36576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1308" y="2286000"/>
            <a:ext cx="3657600" cy="384016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A0BE-A5B1-7141-9C69-325465B13E06}" type="datetimeFigureOut">
              <a:rPr lang="en-US" smtClean="0"/>
              <a:t>9/7/17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69E52-6CC4-9A44-8A87-77BCDA6E6D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388" y="2040081"/>
            <a:ext cx="3657600" cy="730415"/>
          </a:xfrm>
        </p:spPr>
        <p:txBody>
          <a:bodyPr tIns="0" bIns="0" anchor="ctr" anchorCtr="0">
            <a:noAutofit/>
          </a:bodyPr>
          <a:lstStyle>
            <a:lvl1pPr marL="0" indent="0" algn="ctr">
              <a:lnSpc>
                <a:spcPts val="3000"/>
              </a:lnSpc>
              <a:spcBef>
                <a:spcPts val="30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3388" y="2797175"/>
            <a:ext cx="3657600" cy="33289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8032" y="2040081"/>
            <a:ext cx="3657600" cy="730415"/>
          </a:xfrm>
        </p:spPr>
        <p:txBody>
          <a:bodyPr tIns="0" bIns="0" anchor="ctr" anchorCtr="0">
            <a:noAutofit/>
          </a:bodyPr>
          <a:lstStyle>
            <a:lvl1pPr marL="0" indent="0" algn="ctr">
              <a:lnSpc>
                <a:spcPts val="3000"/>
              </a:lnSpc>
              <a:spcBef>
                <a:spcPts val="30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8032" y="2797175"/>
            <a:ext cx="3657600" cy="33289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A0BE-A5B1-7141-9C69-325465B13E06}" type="datetimeFigureOut">
              <a:rPr lang="en-US" smtClean="0"/>
              <a:t>9/7/17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69E52-6CC4-9A44-8A87-77BCDA6E6DBE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884488" y="4484687"/>
            <a:ext cx="3375025" cy="1588"/>
          </a:xfrm>
          <a:prstGeom prst="line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4050" y="2286001"/>
            <a:ext cx="7848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A0BE-A5B1-7141-9C69-325465B13E06}" type="datetimeFigureOut">
              <a:rPr lang="en-US" smtClean="0"/>
              <a:t>9/7/17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69E52-6CC4-9A44-8A87-77BCDA6E6DB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654050" y="4302966"/>
            <a:ext cx="7848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A0BE-A5B1-7141-9C69-325465B13E06}" type="datetimeFigureOut">
              <a:rPr lang="en-US" smtClean="0"/>
              <a:t>9/7/17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69E52-6CC4-9A44-8A87-77BCDA6E6DB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8" name="Content Placeholder 2"/>
          <p:cNvSpPr>
            <a:spLocks noGrp="1"/>
          </p:cNvSpPr>
          <p:nvPr>
            <p:ph sz="half" idx="14"/>
          </p:nvPr>
        </p:nvSpPr>
        <p:spPr>
          <a:xfrm>
            <a:off x="654085" y="2286000"/>
            <a:ext cx="36576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A0BE-A5B1-7141-9C69-325465B13E06}" type="datetimeFigureOut">
              <a:rPr lang="en-US" smtClean="0"/>
              <a:t>9/7/17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69E52-6CC4-9A44-8A87-77BCDA6E6DB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658906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658906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A0BE-A5B1-7141-9C69-325465B13E06}" type="datetimeFigureOut">
              <a:rPr lang="en-US" smtClean="0"/>
              <a:t>9/7/17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69E52-6CC4-9A44-8A87-77BCDA6E6D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RunningTop-R.jpg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57200" y="457200"/>
            <a:ext cx="8229600" cy="138200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8813" y="456252"/>
            <a:ext cx="7824788" cy="1323041"/>
          </a:xfrm>
          <a:prstGeom prst="rect">
            <a:avLst/>
          </a:prstGeom>
          <a:effectLst/>
        </p:spPr>
        <p:txBody>
          <a:bodyPr vert="horz" lIns="91440" tIns="0" rIns="91440" bIns="0" rtlCol="0" anchor="b" anchorCtr="0">
            <a:noAutofit/>
          </a:bodyPr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2286000"/>
            <a:ext cx="61976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9036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  <a:latin typeface="Calibri" pitchFamily="34" charset="0"/>
              </a:defRPr>
            </a:lvl1pPr>
          </a:lstStyle>
          <a:p>
            <a:fld id="{E691A0BE-A5B1-7141-9C69-325465B13E06}" type="datetimeFigureOut">
              <a:rPr lang="en-US" smtClean="0"/>
              <a:t>9/7/17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247" y="6492875"/>
            <a:ext cx="34155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8666" y="6149788"/>
            <a:ext cx="533400" cy="365125"/>
          </a:xfrm>
          <a:prstGeom prst="rect">
            <a:avLst/>
          </a:prstGeom>
        </p:spPr>
        <p:txBody>
          <a:bodyPr vert="horz" lIns="91440" tIns="91440" rIns="91440" bIns="91440" rtlCol="0" anchor="ctr"/>
          <a:lstStyle>
            <a:lvl1pPr algn="l">
              <a:defRPr sz="1800" b="0">
                <a:solidFill>
                  <a:schemeClr val="accent1"/>
                </a:solidFill>
                <a:latin typeface="Calibri" pitchFamily="34" charset="0"/>
              </a:defRPr>
            </a:lvl1pPr>
          </a:lstStyle>
          <a:p>
            <a:fld id="{89769E52-6CC4-9A44-8A87-77BCDA6E6D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57200" y="184096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r" defTabSz="914400" rtl="0" eaLnBrk="1" latinLnBrk="0" hangingPunct="1">
        <a:lnSpc>
          <a:spcPts val="5400"/>
        </a:lnSpc>
        <a:spcBef>
          <a:spcPct val="0"/>
        </a:spcBef>
        <a:buNone/>
        <a:defRPr sz="52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18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Myths, Legends, Fables &amp; Fairytales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 Introduction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Fairy Tales: </a:t>
            </a:r>
            <a:br>
              <a:rPr lang="en-US" dirty="0" smtClean="0"/>
            </a:br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813" y="2286000"/>
            <a:ext cx="7824787" cy="3840163"/>
          </a:xfrm>
        </p:spPr>
        <p:txBody>
          <a:bodyPr>
            <a:normAutofit/>
          </a:bodyPr>
          <a:lstStyle/>
          <a:p>
            <a:r>
              <a:rPr lang="en-US" dirty="0" smtClean="0"/>
              <a:t>Main character is often young and disadvantaged (orphan, cast out, abandoned…) This is usually resolved in the story, but there is little character development.</a:t>
            </a:r>
          </a:p>
          <a:p>
            <a:r>
              <a:rPr lang="en-US" dirty="0" smtClean="0"/>
              <a:t>Setting is a vague past period of time, which is never described in detail. A time when the unbelievable may be believed. (e.g. middle earth)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Harry Potter:</a:t>
            </a:r>
            <a:br>
              <a:rPr lang="en-US" dirty="0" smtClean="0"/>
            </a:br>
            <a:r>
              <a:rPr lang="en-US" dirty="0" smtClean="0"/>
              <a:t>The Fairytale?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0024" y="2203659"/>
            <a:ext cx="6400529" cy="3938787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Archetypes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5932" y="2286000"/>
            <a:ext cx="7617668" cy="38401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An archetype is an original model (arch=original) from which future stories derive such things as plot, characters, etc. </a:t>
            </a:r>
          </a:p>
          <a:p>
            <a:r>
              <a:rPr lang="en-US" dirty="0" smtClean="0"/>
              <a:t>Plot archetypes: two people fall in love, but something stands in the way; innocent maiden rescued by hero</a:t>
            </a:r>
          </a:p>
          <a:p>
            <a:r>
              <a:rPr lang="en-US" dirty="0" smtClean="0"/>
              <a:t>Character archetypes: wicked stepmother; innocent in danger; wise old man</a:t>
            </a:r>
          </a:p>
          <a:p>
            <a:r>
              <a:rPr lang="en-US" dirty="0" smtClean="0"/>
              <a:t>Setting archetypes: garden as paradise;  maze; forest</a:t>
            </a:r>
          </a:p>
          <a:p>
            <a:r>
              <a:rPr lang="en-US" dirty="0" smtClean="0"/>
              <a:t>Theme archetypes: life is often unfair; virtue is rewarded</a:t>
            </a:r>
          </a:p>
          <a:p>
            <a:r>
              <a:rPr lang="en-US" dirty="0" smtClean="0"/>
              <a:t>Symbol archetypes: water; fire; dove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813" y="2286000"/>
            <a:ext cx="7824787" cy="3840163"/>
          </a:xfrm>
        </p:spPr>
        <p:txBody>
          <a:bodyPr>
            <a:normAutofit/>
          </a:bodyPr>
          <a:lstStyle/>
          <a:p>
            <a:r>
              <a:rPr lang="en-US" dirty="0" smtClean="0"/>
              <a:t>A fable is a short, short story which provides a “lesson”</a:t>
            </a:r>
          </a:p>
          <a:p>
            <a:r>
              <a:rPr lang="en-US" dirty="0" smtClean="0"/>
              <a:t>A fable teaches a lesson related to improving human </a:t>
            </a:r>
            <a:r>
              <a:rPr lang="en-US" dirty="0" err="1" smtClean="0"/>
              <a:t>behaviour</a:t>
            </a:r>
            <a:r>
              <a:rPr lang="en-US" dirty="0" smtClean="0"/>
              <a:t>.</a:t>
            </a:r>
          </a:p>
          <a:p>
            <a:r>
              <a:rPr lang="en-US" dirty="0" smtClean="0"/>
              <a:t>Characters are animals which exhibit human characteristics.</a:t>
            </a:r>
          </a:p>
          <a:p>
            <a:r>
              <a:rPr lang="en-US" dirty="0" smtClean="0"/>
              <a:t>A fable’s style is simple and straightforward. </a:t>
            </a:r>
          </a:p>
          <a:p>
            <a:r>
              <a:rPr lang="en-US" dirty="0" smtClean="0"/>
              <a:t>The moral is usually (not always) stated at the end.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813" y="2286000"/>
            <a:ext cx="7824787" cy="4074067"/>
          </a:xfrm>
        </p:spPr>
        <p:txBody>
          <a:bodyPr/>
          <a:lstStyle/>
          <a:p>
            <a:r>
              <a:rPr lang="en-US" dirty="0" smtClean="0"/>
              <a:t>They are all stories</a:t>
            </a:r>
          </a:p>
          <a:p>
            <a:r>
              <a:rPr lang="en-US" dirty="0" smtClean="0"/>
              <a:t>They have plots, characters and setting</a:t>
            </a:r>
          </a:p>
          <a:p>
            <a:r>
              <a:rPr lang="en-US" dirty="0" smtClean="0"/>
              <a:t>Many of them contain the original models of plots, characters, settings, symbols and themes that we see in literature today. These are classed ARCHETYPES </a:t>
            </a:r>
            <a:br>
              <a:rPr lang="en-US" dirty="0" smtClean="0"/>
            </a:br>
            <a:r>
              <a:rPr lang="en-US" dirty="0" smtClean="0"/>
              <a:t>(more on this later)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Myths:</a:t>
            </a:r>
            <a:br>
              <a:rPr lang="en-US" dirty="0" smtClean="0"/>
            </a:br>
            <a:r>
              <a:rPr lang="en-US" dirty="0" smtClean="0"/>
              <a:t>What are they?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446" y="2286000"/>
            <a:ext cx="7656154" cy="3840163"/>
          </a:xfrm>
        </p:spPr>
        <p:txBody>
          <a:bodyPr>
            <a:normAutofit/>
          </a:bodyPr>
          <a:lstStyle/>
          <a:p>
            <a:r>
              <a:rPr lang="en-US" dirty="0" smtClean="0"/>
              <a:t>In ancient Greece, the word “mythos” referred to any story. Now we use the term for hereditary stories. </a:t>
            </a:r>
          </a:p>
          <a:p>
            <a:r>
              <a:rPr lang="en-US" dirty="0" smtClean="0"/>
              <a:t>They are stories used to explain things people could not otherwise explain. Examples: What is lightning, Nature: heavens, seasons, geography; Man: life, victories, defeats, end; Gods: where they are from, the number, their roles and powers. </a:t>
            </a:r>
          </a:p>
          <a:p>
            <a:r>
              <a:rPr lang="en-US" dirty="0" smtClean="0"/>
              <a:t>Myths are a form of history (e.g. Troy), philosophy (assumptions in myth define peoples cultures), theology (basis for ritual), science (to understand phenomena, like the movement of the sun across the sky).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Myths:</a:t>
            </a:r>
            <a:br>
              <a:rPr lang="en-US" dirty="0" smtClean="0"/>
            </a:br>
            <a:r>
              <a:rPr lang="en-US" dirty="0" smtClean="0"/>
              <a:t>Why do we study them?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339" y="2286000"/>
            <a:ext cx="7704261" cy="38401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They are the direct ancestor of today’s literature. (myth is extended metaphor and story).</a:t>
            </a:r>
          </a:p>
          <a:p>
            <a:r>
              <a:rPr lang="en-US" dirty="0" smtClean="0"/>
              <a:t>Throughout recorded history, stories and patterns we call myths have dominated human experience. </a:t>
            </a:r>
          </a:p>
          <a:p>
            <a:r>
              <a:rPr lang="en-US" dirty="0" smtClean="0"/>
              <a:t>They provide material for the study of human nature. (similar motifs and patterns are found in the subconscious world; e.g. Oedipus)</a:t>
            </a:r>
          </a:p>
          <a:p>
            <a:r>
              <a:rPr lang="en-US" dirty="0" smtClean="0"/>
              <a:t>To develop a sense of literature as entertainment (just read the myths of Aphrodite or Leda and the Swan!)</a:t>
            </a:r>
          </a:p>
          <a:p>
            <a:r>
              <a:rPr lang="en-US" dirty="0" smtClean="0"/>
              <a:t>They influence other great works of literature (e.g. Shakespeare, Milton, Marlowe, Keats, Spenser…)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Myths:</a:t>
            </a:r>
            <a:br>
              <a:rPr lang="en-US" dirty="0" smtClean="0"/>
            </a:br>
            <a:r>
              <a:rPr lang="en-US" dirty="0" smtClean="0"/>
              <a:t>Why study them?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813" y="2286000"/>
            <a:ext cx="7824787" cy="3840163"/>
          </a:xfrm>
        </p:spPr>
        <p:txBody>
          <a:bodyPr>
            <a:normAutofit/>
          </a:bodyPr>
          <a:lstStyle/>
          <a:p>
            <a:r>
              <a:rPr lang="en-US" dirty="0" smtClean="0"/>
              <a:t>Our language is rich with terms that derive from mythology. Understanding their origin helps us understand the words better and allows us to use them more effectively. </a:t>
            </a:r>
          </a:p>
          <a:p>
            <a:r>
              <a:rPr lang="en-US" dirty="0" smtClean="0"/>
              <a:t>They are inspirations for a lot of artists and musicians.</a:t>
            </a:r>
          </a:p>
          <a:p>
            <a:r>
              <a:rPr lang="en-US" dirty="0" smtClean="0"/>
              <a:t>It helps the writer/ reader understand and create universally significant patterns or character types (e.g. “hero” pattern).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Myths:</a:t>
            </a:r>
            <a:br>
              <a:rPr lang="en-US" dirty="0" smtClean="0"/>
            </a:br>
            <a:r>
              <a:rPr lang="en-US" dirty="0" smtClean="0"/>
              <a:t>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813" y="2286000"/>
            <a:ext cx="7824787" cy="3840163"/>
          </a:xfrm>
        </p:spPr>
        <p:txBody>
          <a:bodyPr/>
          <a:lstStyle/>
          <a:p>
            <a:r>
              <a:rPr lang="en-US" dirty="0" smtClean="0"/>
              <a:t>They explain something (e.g. why does it get dark at night? How did life begin?)</a:t>
            </a:r>
          </a:p>
          <a:p>
            <a:r>
              <a:rPr lang="en-US" dirty="0" smtClean="0"/>
              <a:t>They contain gods, goddesses, and strange creatures as main characters. Humans mix with the gods and goddesses.</a:t>
            </a:r>
          </a:p>
          <a:p>
            <a:r>
              <a:rPr lang="en-US" dirty="0" smtClean="0"/>
              <a:t>Gods and goddesses have human characteristics (both good and bad)</a:t>
            </a:r>
          </a:p>
          <a:p>
            <a:r>
              <a:rPr lang="en-US" dirty="0" smtClean="0"/>
              <a:t>Myths have religious significance.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813" y="2286000"/>
            <a:ext cx="7824787" cy="3840163"/>
          </a:xfrm>
        </p:spPr>
        <p:txBody>
          <a:bodyPr/>
          <a:lstStyle/>
          <a:p>
            <a:r>
              <a:rPr lang="en-US" dirty="0" smtClean="0"/>
              <a:t>A legend is a fictitious story which contains a grain of (historical) truth</a:t>
            </a:r>
          </a:p>
          <a:p>
            <a:r>
              <a:rPr lang="en-US" dirty="0" smtClean="0"/>
              <a:t>Main character is human</a:t>
            </a:r>
          </a:p>
          <a:p>
            <a:r>
              <a:rPr lang="en-US" dirty="0" smtClean="0"/>
              <a:t>Examples: Robin Hood</a:t>
            </a:r>
          </a:p>
          <a:p>
            <a:pPr lvl="5"/>
            <a:r>
              <a:rPr lang="en-US" dirty="0" smtClean="0"/>
              <a:t>King Arthur</a:t>
            </a:r>
          </a:p>
          <a:p>
            <a:pPr lvl="5"/>
            <a:r>
              <a:rPr lang="en-US" dirty="0" smtClean="0"/>
              <a:t>St. George and the Dragon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St. George &amp; The Dragon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7654" y="2450135"/>
            <a:ext cx="4993222" cy="3744917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Fairy Tales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813" y="2286000"/>
            <a:ext cx="7824787" cy="3840163"/>
          </a:xfrm>
        </p:spPr>
        <p:txBody>
          <a:bodyPr/>
          <a:lstStyle/>
          <a:p>
            <a:r>
              <a:rPr lang="en-US" dirty="0" smtClean="0"/>
              <a:t>Characters such as witches, queens, giants, elves, dragons, ogres, talking animals, princesses and sometimes even fairies. </a:t>
            </a:r>
          </a:p>
          <a:p>
            <a:r>
              <a:rPr lang="en-US" dirty="0" smtClean="0"/>
              <a:t>Magical things happen. A princess may sleep for 100 years, a seal may become a girl…</a:t>
            </a:r>
          </a:p>
          <a:p>
            <a:r>
              <a:rPr lang="en-US" dirty="0" smtClean="0"/>
              <a:t>Objects may be enchanted. Mirrors talk, pumpkins become carriages…</a:t>
            </a:r>
          </a:p>
          <a:p>
            <a:r>
              <a:rPr lang="en-US" dirty="0" smtClean="0"/>
              <a:t>Many fairy tales have themes and morals.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dex">
  <a:themeElements>
    <a:clrScheme name="Codex">
      <a:dk1>
        <a:sysClr val="windowText" lastClr="000000"/>
      </a:dk1>
      <a:lt1>
        <a:sysClr val="window" lastClr="FFFFFF"/>
      </a:lt1>
      <a:dk2>
        <a:srgbClr val="59564B"/>
      </a:dk2>
      <a:lt2>
        <a:srgbClr val="DFDAC7"/>
      </a:lt2>
      <a:accent1>
        <a:srgbClr val="990000"/>
      </a:accent1>
      <a:accent2>
        <a:srgbClr val="EFAB16"/>
      </a:accent2>
      <a:accent3>
        <a:srgbClr val="78AC35"/>
      </a:accent3>
      <a:accent4>
        <a:srgbClr val="35ACA2"/>
      </a:accent4>
      <a:accent5>
        <a:srgbClr val="4083CF"/>
      </a:accent5>
      <a:accent6>
        <a:srgbClr val="0D335E"/>
      </a:accent6>
      <a:hlink>
        <a:srgbClr val="EF8E1C"/>
      </a:hlink>
      <a:folHlink>
        <a:srgbClr val="FEC60B"/>
      </a:folHlink>
    </a:clrScheme>
    <a:fontScheme name="Codex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odex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94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alpha val="90000"/>
                <a:satMod val="115000"/>
              </a:schemeClr>
            </a:gs>
            <a:gs pos="100000">
              <a:schemeClr val="phClr">
                <a:shade val="94000"/>
                <a:alpha val="90000"/>
                <a:satMod val="135000"/>
              </a:schemeClr>
            </a:gs>
          </a:gsLst>
          <a:lin ang="5400000" scaled="1"/>
        </a:gradFill>
      </a:fillStyleLst>
      <a:lnStyleLst>
        <a:ln w="1587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12700" dir="5400000" rotWithShape="0">
              <a:srgbClr val="525252">
                <a:alpha val="85000"/>
              </a:srgbClr>
            </a:outerShdw>
          </a:effectLst>
          <a:scene3d>
            <a:camera prst="orthographicFront">
              <a:rot lat="0" lon="0" rev="0"/>
            </a:camera>
            <a:lightRig rig="sunrise" dir="t">
              <a:rot lat="0" lon="0" rev="6000000"/>
            </a:lightRig>
          </a:scene3d>
          <a:sp3d prstMaterial="matte">
            <a:bevelT w="50800" h="4445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Codex.thmx</Template>
  <TotalTime>35</TotalTime>
  <Words>755</Words>
  <Application>Microsoft Macintosh PowerPoint</Application>
  <PresentationFormat>On-screen Show (4:3)</PresentationFormat>
  <Paragraphs>54</Paragraphs>
  <Slides>13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Codex</vt:lpstr>
      <vt:lpstr>Myths, Legends, Fables &amp; Fairytales </vt:lpstr>
      <vt:lpstr>What are they?</vt:lpstr>
      <vt:lpstr>Myths: What are they?</vt:lpstr>
      <vt:lpstr>Myths: Why do we study them?</vt:lpstr>
      <vt:lpstr>Myths: Why study them? Continued</vt:lpstr>
      <vt:lpstr>Myths: Characteristics</vt:lpstr>
      <vt:lpstr>Legends</vt:lpstr>
      <vt:lpstr>St. George &amp; The Dragon</vt:lpstr>
      <vt:lpstr>Fairy Tales </vt:lpstr>
      <vt:lpstr>Fairy Tales:  Continued</vt:lpstr>
      <vt:lpstr>Harry Potter: The Fairytale?</vt:lpstr>
      <vt:lpstr>Archetypes</vt:lpstr>
      <vt:lpstr>Fables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Myths, Legends, Fables &amp; Fairytales </dc:title>
  <dc:creator>Vanessa</dc:creator>
  <cp:lastModifiedBy>Vanessa</cp:lastModifiedBy>
  <cp:revision>1</cp:revision>
  <dcterms:created xsi:type="dcterms:W3CDTF">2017-09-07T13:46:59Z</dcterms:created>
  <dcterms:modified xsi:type="dcterms:W3CDTF">2017-09-07T14:22:08Z</dcterms:modified>
</cp:coreProperties>
</file>